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4" r:id="rId6"/>
    <p:sldId id="271" r:id="rId7"/>
    <p:sldId id="273" r:id="rId8"/>
    <p:sldId id="279" r:id="rId9"/>
    <p:sldId id="282" r:id="rId10"/>
    <p:sldId id="280" r:id="rId11"/>
    <p:sldId id="281" r:id="rId12"/>
    <p:sldId id="263" r:id="rId13"/>
    <p:sldId id="274" r:id="rId14"/>
    <p:sldId id="275" r:id="rId15"/>
    <p:sldId id="276" r:id="rId16"/>
    <p:sldId id="277" r:id="rId17"/>
    <p:sldId id="278" r:id="rId18"/>
    <p:sldId id="267" r:id="rId19"/>
    <p:sldId id="270" r:id="rId20"/>
  </p:sldIdLst>
  <p:sldSz cx="18288000" cy="10287000"/>
  <p:notesSz cx="6858000" cy="9144000"/>
  <p:embeddedFontLst>
    <p:embeddedFont>
      <p:font typeface="Codec Pro" panose="020B0604020202020204" charset="0"/>
      <p:regular r:id="rId22"/>
    </p:embeddedFont>
    <p:embeddedFont>
      <p:font typeface="Codec Pro Bold" panose="020B0604020202020204" charset="0"/>
      <p:regular r:id="rId23"/>
    </p:embeddedFont>
    <p:embeddedFont>
      <p:font typeface="Codec Pro Ultra-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310E04-F087-4534-A10D-EB862F5AF5E3}">
          <p14:sldIdLst>
            <p14:sldId id="256"/>
            <p14:sldId id="257"/>
            <p14:sldId id="259"/>
            <p14:sldId id="260"/>
            <p14:sldId id="264"/>
            <p14:sldId id="271"/>
            <p14:sldId id="273"/>
            <p14:sldId id="279"/>
            <p14:sldId id="282"/>
            <p14:sldId id="280"/>
            <p14:sldId id="281"/>
            <p14:sldId id="263"/>
            <p14:sldId id="274"/>
            <p14:sldId id="275"/>
            <p14:sldId id="276"/>
            <p14:sldId id="277"/>
            <p14:sldId id="278"/>
            <p14:sldId id="267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5560"/>
    <a:srgbClr val="2D687B"/>
    <a:srgbClr val="78BACE"/>
    <a:srgbClr val="73B4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20FA53-128E-C60A-9D5A-F9631E169F95}" v="311" dt="2024-10-09T01:36:59.458"/>
    <p1510:client id="{4AF14115-ACCC-46D3-BCD2-0A756ED6B310}" v="1885" dt="2024-10-09T16:57:26.284"/>
    <p1510:client id="{8692F6D8-25FB-4FE4-86A7-E3A216A99FAE}" v="679" dt="2024-10-09T20:44:42.461"/>
    <p1510:client id="{FCE62AFF-622D-887D-590F-0763D911BF7C}" v="42" dt="2024-10-09T04:21:56.6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3" autoAdjust="0"/>
    <p:restoredTop sz="94622" autoAdjust="0"/>
  </p:normalViewPr>
  <p:slideViewPr>
    <p:cSldViewPr>
      <p:cViewPr>
        <p:scale>
          <a:sx n="66" d="100"/>
          <a:sy n="66" d="100"/>
        </p:scale>
        <p:origin x="7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990AFE-A383-4C5C-9A79-349EB8000C90}" type="doc">
      <dgm:prSet loTypeId="urn:microsoft.com/office/officeart/2005/8/layout/process5" loCatId="process" qsTypeId="urn:microsoft.com/office/officeart/2005/8/quickstyle/simple1" qsCatId="simple" csTypeId="urn:microsoft.com/office/officeart/2005/8/colors/accent0_1" csCatId="mainScheme" phldr="1"/>
      <dgm:spPr/>
    </dgm:pt>
    <dgm:pt modelId="{3DDDFEFA-1EB9-426E-A78D-AB6459F137CA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2B8EBE40-5241-43C9-A6EF-BEAF46EFAAAF}" type="parTrans" cxnId="{EB17D6B1-9DEC-4319-9B8A-4D493ACEF6A8}">
      <dgm:prSet/>
      <dgm:spPr/>
      <dgm:t>
        <a:bodyPr/>
        <a:lstStyle/>
        <a:p>
          <a:endParaRPr lang="en-US"/>
        </a:p>
      </dgm:t>
    </dgm:pt>
    <dgm:pt modelId="{F59638C8-DFAB-4E4B-8783-3B4B38BB6D3A}" type="sibTrans" cxnId="{EB17D6B1-9DEC-4319-9B8A-4D493ACEF6A8}">
      <dgm:prSet/>
      <dgm:spPr/>
      <dgm:t>
        <a:bodyPr/>
        <a:lstStyle/>
        <a:p>
          <a:endParaRPr lang="en-US"/>
        </a:p>
      </dgm:t>
    </dgm:pt>
    <dgm:pt modelId="{E71F1494-FA78-4361-95DA-74C16398B7F7}">
      <dgm:prSet phldrT="[Text]"/>
      <dgm:spPr/>
      <dgm:t>
        <a:bodyPr/>
        <a:lstStyle/>
        <a:p>
          <a:r>
            <a:rPr lang="en-US" dirty="0"/>
            <a:t>Algorithm/Model</a:t>
          </a:r>
        </a:p>
      </dgm:t>
    </dgm:pt>
    <dgm:pt modelId="{B89E5E2D-6873-4D6D-AC46-E1CEDA3B629E}" type="parTrans" cxnId="{65EE0826-5469-407E-A663-8C8FDCE98D05}">
      <dgm:prSet/>
      <dgm:spPr/>
      <dgm:t>
        <a:bodyPr/>
        <a:lstStyle/>
        <a:p>
          <a:endParaRPr lang="en-US"/>
        </a:p>
      </dgm:t>
    </dgm:pt>
    <dgm:pt modelId="{0B4EF55C-2A86-407E-82E3-88FB829631ED}" type="sibTrans" cxnId="{65EE0826-5469-407E-A663-8C8FDCE98D05}">
      <dgm:prSet/>
      <dgm:spPr/>
      <dgm:t>
        <a:bodyPr/>
        <a:lstStyle/>
        <a:p>
          <a:endParaRPr lang="en-US"/>
        </a:p>
      </dgm:t>
    </dgm:pt>
    <dgm:pt modelId="{80347BED-9BC9-40D4-BFA9-DF45B4588A09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Prediction</a:t>
          </a:r>
        </a:p>
      </dgm:t>
    </dgm:pt>
    <dgm:pt modelId="{0BC3AF08-8872-407F-AB59-99C9DCB3AC94}" type="parTrans" cxnId="{8D6B95E2-9DE2-48DA-A822-17E913A767B9}">
      <dgm:prSet/>
      <dgm:spPr/>
      <dgm:t>
        <a:bodyPr/>
        <a:lstStyle/>
        <a:p>
          <a:endParaRPr lang="en-US"/>
        </a:p>
      </dgm:t>
    </dgm:pt>
    <dgm:pt modelId="{70AA71DF-BA54-47D9-9EBA-2B104F277C79}" type="sibTrans" cxnId="{8D6B95E2-9DE2-48DA-A822-17E913A767B9}">
      <dgm:prSet/>
      <dgm:spPr/>
      <dgm:t>
        <a:bodyPr/>
        <a:lstStyle/>
        <a:p>
          <a:endParaRPr lang="en-US"/>
        </a:p>
      </dgm:t>
    </dgm:pt>
    <dgm:pt modelId="{E4E99CB1-6821-445F-9933-CA6C3700A283}" type="pres">
      <dgm:prSet presAssocID="{D9990AFE-A383-4C5C-9A79-349EB8000C90}" presName="diagram" presStyleCnt="0">
        <dgm:presLayoutVars>
          <dgm:dir/>
          <dgm:resizeHandles val="exact"/>
        </dgm:presLayoutVars>
      </dgm:prSet>
      <dgm:spPr/>
    </dgm:pt>
    <dgm:pt modelId="{1B695AF2-242F-4E77-9D90-A601C6A1B9C1}" type="pres">
      <dgm:prSet presAssocID="{3DDDFEFA-1EB9-426E-A78D-AB6459F137CA}" presName="node" presStyleLbl="node1" presStyleIdx="0" presStyleCnt="3" custScaleY="31000">
        <dgm:presLayoutVars>
          <dgm:bulletEnabled val="1"/>
        </dgm:presLayoutVars>
      </dgm:prSet>
      <dgm:spPr/>
    </dgm:pt>
    <dgm:pt modelId="{1E6B9389-93ED-45D8-A515-8161D90E0B90}" type="pres">
      <dgm:prSet presAssocID="{F59638C8-DFAB-4E4B-8783-3B4B38BB6D3A}" presName="sibTrans" presStyleLbl="sibTrans2D1" presStyleIdx="0" presStyleCnt="2" custScaleY="40121"/>
      <dgm:spPr/>
    </dgm:pt>
    <dgm:pt modelId="{5891EDE4-3171-4330-ACBA-3D4899AD7A41}" type="pres">
      <dgm:prSet presAssocID="{F59638C8-DFAB-4E4B-8783-3B4B38BB6D3A}" presName="connectorText" presStyleLbl="sibTrans2D1" presStyleIdx="0" presStyleCnt="2"/>
      <dgm:spPr/>
    </dgm:pt>
    <dgm:pt modelId="{8FAB882B-CC48-4C85-A13B-2A6D888513B1}" type="pres">
      <dgm:prSet presAssocID="{E71F1494-FA78-4361-95DA-74C16398B7F7}" presName="node" presStyleLbl="node1" presStyleIdx="1" presStyleCnt="3" custScaleY="32155">
        <dgm:presLayoutVars>
          <dgm:bulletEnabled val="1"/>
        </dgm:presLayoutVars>
      </dgm:prSet>
      <dgm:spPr/>
    </dgm:pt>
    <dgm:pt modelId="{6A0AFC86-9301-4007-9D75-023D2A9C4286}" type="pres">
      <dgm:prSet presAssocID="{0B4EF55C-2A86-407E-82E3-88FB829631ED}" presName="sibTrans" presStyleLbl="sibTrans2D1" presStyleIdx="1" presStyleCnt="2" custScaleY="40121"/>
      <dgm:spPr/>
    </dgm:pt>
    <dgm:pt modelId="{7C0B958E-C327-406A-9047-E07AFD59F661}" type="pres">
      <dgm:prSet presAssocID="{0B4EF55C-2A86-407E-82E3-88FB829631ED}" presName="connectorText" presStyleLbl="sibTrans2D1" presStyleIdx="1" presStyleCnt="2"/>
      <dgm:spPr/>
    </dgm:pt>
    <dgm:pt modelId="{58C66CC2-6A1D-4C78-9A57-D9AAC2409B8D}" type="pres">
      <dgm:prSet presAssocID="{80347BED-9BC9-40D4-BFA9-DF45B4588A09}" presName="node" presStyleLbl="node1" presStyleIdx="2" presStyleCnt="3" custScaleY="30739">
        <dgm:presLayoutVars>
          <dgm:bulletEnabled val="1"/>
        </dgm:presLayoutVars>
      </dgm:prSet>
      <dgm:spPr/>
    </dgm:pt>
  </dgm:ptLst>
  <dgm:cxnLst>
    <dgm:cxn modelId="{D04F1300-6C51-426B-8394-395811AF505C}" type="presOf" srcId="{0B4EF55C-2A86-407E-82E3-88FB829631ED}" destId="{7C0B958E-C327-406A-9047-E07AFD59F661}" srcOrd="1" destOrd="0" presId="urn:microsoft.com/office/officeart/2005/8/layout/process5"/>
    <dgm:cxn modelId="{65EE0826-5469-407E-A663-8C8FDCE98D05}" srcId="{D9990AFE-A383-4C5C-9A79-349EB8000C90}" destId="{E71F1494-FA78-4361-95DA-74C16398B7F7}" srcOrd="1" destOrd="0" parTransId="{B89E5E2D-6873-4D6D-AC46-E1CEDA3B629E}" sibTransId="{0B4EF55C-2A86-407E-82E3-88FB829631ED}"/>
    <dgm:cxn modelId="{3717F437-F800-42D9-860F-52D70919EB6B}" type="presOf" srcId="{0B4EF55C-2A86-407E-82E3-88FB829631ED}" destId="{6A0AFC86-9301-4007-9D75-023D2A9C4286}" srcOrd="0" destOrd="0" presId="urn:microsoft.com/office/officeart/2005/8/layout/process5"/>
    <dgm:cxn modelId="{D6ED223C-8F6C-4D83-8944-35B442ADE616}" type="presOf" srcId="{E71F1494-FA78-4361-95DA-74C16398B7F7}" destId="{8FAB882B-CC48-4C85-A13B-2A6D888513B1}" srcOrd="0" destOrd="0" presId="urn:microsoft.com/office/officeart/2005/8/layout/process5"/>
    <dgm:cxn modelId="{EC4D9150-EE6E-4610-A559-417EE927D674}" type="presOf" srcId="{F59638C8-DFAB-4E4B-8783-3B4B38BB6D3A}" destId="{5891EDE4-3171-4330-ACBA-3D4899AD7A41}" srcOrd="1" destOrd="0" presId="urn:microsoft.com/office/officeart/2005/8/layout/process5"/>
    <dgm:cxn modelId="{CAB59F7B-C7D8-409E-82AE-1CD9F6FA9ACD}" type="presOf" srcId="{D9990AFE-A383-4C5C-9A79-349EB8000C90}" destId="{E4E99CB1-6821-445F-9933-CA6C3700A283}" srcOrd="0" destOrd="0" presId="urn:microsoft.com/office/officeart/2005/8/layout/process5"/>
    <dgm:cxn modelId="{EB17D6B1-9DEC-4319-9B8A-4D493ACEF6A8}" srcId="{D9990AFE-A383-4C5C-9A79-349EB8000C90}" destId="{3DDDFEFA-1EB9-426E-A78D-AB6459F137CA}" srcOrd="0" destOrd="0" parTransId="{2B8EBE40-5241-43C9-A6EF-BEAF46EFAAAF}" sibTransId="{F59638C8-DFAB-4E4B-8783-3B4B38BB6D3A}"/>
    <dgm:cxn modelId="{2703D4C5-E629-416E-B5E2-0FAA841E0264}" type="presOf" srcId="{3DDDFEFA-1EB9-426E-A78D-AB6459F137CA}" destId="{1B695AF2-242F-4E77-9D90-A601C6A1B9C1}" srcOrd="0" destOrd="0" presId="urn:microsoft.com/office/officeart/2005/8/layout/process5"/>
    <dgm:cxn modelId="{AEF796D4-CECC-42E9-92AA-4FE4F70536FB}" type="presOf" srcId="{F59638C8-DFAB-4E4B-8783-3B4B38BB6D3A}" destId="{1E6B9389-93ED-45D8-A515-8161D90E0B90}" srcOrd="0" destOrd="0" presId="urn:microsoft.com/office/officeart/2005/8/layout/process5"/>
    <dgm:cxn modelId="{8D6B95E2-9DE2-48DA-A822-17E913A767B9}" srcId="{D9990AFE-A383-4C5C-9A79-349EB8000C90}" destId="{80347BED-9BC9-40D4-BFA9-DF45B4588A09}" srcOrd="2" destOrd="0" parTransId="{0BC3AF08-8872-407F-AB59-99C9DCB3AC94}" sibTransId="{70AA71DF-BA54-47D9-9EBA-2B104F277C79}"/>
    <dgm:cxn modelId="{569C32EA-AAA7-44C6-8C40-F482FDC61D44}" type="presOf" srcId="{80347BED-9BC9-40D4-BFA9-DF45B4588A09}" destId="{58C66CC2-6A1D-4C78-9A57-D9AAC2409B8D}" srcOrd="0" destOrd="0" presId="urn:microsoft.com/office/officeart/2005/8/layout/process5"/>
    <dgm:cxn modelId="{702A3B03-2280-4789-9AE3-B283B737355D}" type="presParOf" srcId="{E4E99CB1-6821-445F-9933-CA6C3700A283}" destId="{1B695AF2-242F-4E77-9D90-A601C6A1B9C1}" srcOrd="0" destOrd="0" presId="urn:microsoft.com/office/officeart/2005/8/layout/process5"/>
    <dgm:cxn modelId="{5CE819D3-6270-4E7B-B80D-FB6C98FD23AB}" type="presParOf" srcId="{E4E99CB1-6821-445F-9933-CA6C3700A283}" destId="{1E6B9389-93ED-45D8-A515-8161D90E0B90}" srcOrd="1" destOrd="0" presId="urn:microsoft.com/office/officeart/2005/8/layout/process5"/>
    <dgm:cxn modelId="{94E8246D-9DE5-481D-A822-3DC1CE4B37E1}" type="presParOf" srcId="{1E6B9389-93ED-45D8-A515-8161D90E0B90}" destId="{5891EDE4-3171-4330-ACBA-3D4899AD7A41}" srcOrd="0" destOrd="0" presId="urn:microsoft.com/office/officeart/2005/8/layout/process5"/>
    <dgm:cxn modelId="{F1E24AB3-CBFA-4F58-A2FC-AF21E093F36E}" type="presParOf" srcId="{E4E99CB1-6821-445F-9933-CA6C3700A283}" destId="{8FAB882B-CC48-4C85-A13B-2A6D888513B1}" srcOrd="2" destOrd="0" presId="urn:microsoft.com/office/officeart/2005/8/layout/process5"/>
    <dgm:cxn modelId="{35BB3D6D-9615-47C8-B88C-611C82A95C6C}" type="presParOf" srcId="{E4E99CB1-6821-445F-9933-CA6C3700A283}" destId="{6A0AFC86-9301-4007-9D75-023D2A9C4286}" srcOrd="3" destOrd="0" presId="urn:microsoft.com/office/officeart/2005/8/layout/process5"/>
    <dgm:cxn modelId="{6D1F0BC9-4966-458C-BC92-692FD6878FBD}" type="presParOf" srcId="{6A0AFC86-9301-4007-9D75-023D2A9C4286}" destId="{7C0B958E-C327-406A-9047-E07AFD59F661}" srcOrd="0" destOrd="0" presId="urn:microsoft.com/office/officeart/2005/8/layout/process5"/>
    <dgm:cxn modelId="{3C2F27CD-24FF-4FF5-8823-ACB21197E416}" type="presParOf" srcId="{E4E99CB1-6821-445F-9933-CA6C3700A283}" destId="{58C66CC2-6A1D-4C78-9A57-D9AAC2409B8D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C0C5A1-E4AB-4643-BEB4-218325CE67E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B1A0EB-BD88-4325-A762-472010EDA8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One</a:t>
          </a:r>
          <a:r>
            <a:rPr lang="en-US" b="0" dirty="0"/>
            <a:t> of the many ML Algorithms out there</a:t>
          </a:r>
        </a:p>
        <a:p>
          <a:pPr>
            <a:lnSpc>
              <a:spcPct val="100000"/>
            </a:lnSpc>
          </a:pPr>
          <a:r>
            <a:rPr lang="en-US" b="0" dirty="0"/>
            <a:t>Very trivial Conceptually</a:t>
          </a:r>
        </a:p>
        <a:p>
          <a:pPr>
            <a:lnSpc>
              <a:spcPct val="100000"/>
            </a:lnSpc>
          </a:pPr>
          <a:r>
            <a:rPr lang="en-US" b="0" dirty="0"/>
            <a:t>Predict (value) based on relationship between 2 variables, input and output</a:t>
          </a:r>
          <a:endParaRPr lang="en-US" b="1" dirty="0"/>
        </a:p>
      </dgm:t>
    </dgm:pt>
    <dgm:pt modelId="{674A4549-9E3A-405F-B88E-0B7C887D6B67}" type="parTrans" cxnId="{13CCCBDD-3582-4178-8A3B-D2EFD514F2F1}">
      <dgm:prSet/>
      <dgm:spPr/>
      <dgm:t>
        <a:bodyPr/>
        <a:lstStyle/>
        <a:p>
          <a:endParaRPr lang="en-US"/>
        </a:p>
      </dgm:t>
    </dgm:pt>
    <dgm:pt modelId="{F25F2D2A-94BC-41EF-B8D8-ABB0B6ABDB85}" type="sibTrans" cxnId="{13CCCBDD-3582-4178-8A3B-D2EFD514F2F1}">
      <dgm:prSet/>
      <dgm:spPr/>
      <dgm:t>
        <a:bodyPr/>
        <a:lstStyle/>
        <a:p>
          <a:endParaRPr lang="en-US"/>
        </a:p>
      </dgm:t>
    </dgm:pt>
    <dgm:pt modelId="{44042D8F-3735-4B19-9802-029F2EF51D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Obviously</a:t>
          </a:r>
          <a:r>
            <a:rPr lang="en-US" b="0" dirty="0"/>
            <a:t>: As the name suggests, it’s a linear relationship.</a:t>
          </a:r>
        </a:p>
        <a:p>
          <a:pPr>
            <a:lnSpc>
              <a:spcPct val="100000"/>
            </a:lnSpc>
          </a:pPr>
          <a:r>
            <a:rPr lang="en-US" b="0" dirty="0"/>
            <a:t>Think of it like a line of best fit – regression line</a:t>
          </a:r>
        </a:p>
        <a:p>
          <a:pPr>
            <a:lnSpc>
              <a:spcPct val="100000"/>
            </a:lnSpc>
          </a:pPr>
          <a:r>
            <a:rPr lang="en-US" b="0" dirty="0"/>
            <a:t>- Multiple Real-World Applications…</a:t>
          </a:r>
          <a:endParaRPr lang="en-US" dirty="0"/>
        </a:p>
      </dgm:t>
    </dgm:pt>
    <dgm:pt modelId="{DB67F1AB-8198-4F56-8222-9FFB514F5833}" type="parTrans" cxnId="{406AE56E-58F0-408A-96F0-A1A2A81B3BA7}">
      <dgm:prSet/>
      <dgm:spPr/>
      <dgm:t>
        <a:bodyPr/>
        <a:lstStyle/>
        <a:p>
          <a:endParaRPr lang="en-US"/>
        </a:p>
      </dgm:t>
    </dgm:pt>
    <dgm:pt modelId="{D229F370-9435-429D-8FA6-3E3BF00CD97A}" type="sibTrans" cxnId="{406AE56E-58F0-408A-96F0-A1A2A81B3BA7}">
      <dgm:prSet/>
      <dgm:spPr/>
      <dgm:t>
        <a:bodyPr/>
        <a:lstStyle/>
        <a:p>
          <a:endParaRPr lang="en-US"/>
        </a:p>
      </dgm:t>
    </dgm:pt>
    <dgm:pt modelId="{34CC0FD1-ED77-496C-929C-9926ECC84CE9}" type="pres">
      <dgm:prSet presAssocID="{30C0C5A1-E4AB-4643-BEB4-218325CE67E2}" presName="root" presStyleCnt="0">
        <dgm:presLayoutVars>
          <dgm:dir/>
          <dgm:resizeHandles val="exact"/>
        </dgm:presLayoutVars>
      </dgm:prSet>
      <dgm:spPr/>
    </dgm:pt>
    <dgm:pt modelId="{CCEBB3EB-85F0-4E2F-8AC0-84C054151855}" type="pres">
      <dgm:prSet presAssocID="{80B1A0EB-BD88-4325-A762-472010EDA8F4}" presName="compNode" presStyleCnt="0"/>
      <dgm:spPr/>
    </dgm:pt>
    <dgm:pt modelId="{FB3396A1-1542-4E38-8225-EF1B89C636F9}" type="pres">
      <dgm:prSet presAssocID="{80B1A0EB-BD88-4325-A762-472010EDA8F4}" presName="bgRect" presStyleLbl="bgShp" presStyleIdx="0" presStyleCnt="2"/>
      <dgm:spPr/>
    </dgm:pt>
    <dgm:pt modelId="{0959BD48-3B13-4AAF-B65B-B58C582055B1}" type="pres">
      <dgm:prSet presAssocID="{80B1A0EB-BD88-4325-A762-472010EDA8F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22C84DAA-1B43-405B-968E-586DA2D9A755}" type="pres">
      <dgm:prSet presAssocID="{80B1A0EB-BD88-4325-A762-472010EDA8F4}" presName="spaceRect" presStyleCnt="0"/>
      <dgm:spPr/>
    </dgm:pt>
    <dgm:pt modelId="{B49864DB-E218-4B1D-B34F-B7DDFCFFEDA6}" type="pres">
      <dgm:prSet presAssocID="{80B1A0EB-BD88-4325-A762-472010EDA8F4}" presName="parTx" presStyleLbl="revTx" presStyleIdx="0" presStyleCnt="2">
        <dgm:presLayoutVars>
          <dgm:chMax val="0"/>
          <dgm:chPref val="0"/>
        </dgm:presLayoutVars>
      </dgm:prSet>
      <dgm:spPr/>
    </dgm:pt>
    <dgm:pt modelId="{DE64BF33-F962-4F1C-AC56-FA7247BFF946}" type="pres">
      <dgm:prSet presAssocID="{F25F2D2A-94BC-41EF-B8D8-ABB0B6ABDB85}" presName="sibTrans" presStyleCnt="0"/>
      <dgm:spPr/>
    </dgm:pt>
    <dgm:pt modelId="{29865718-07DA-4A03-8BBB-AD01574E5A45}" type="pres">
      <dgm:prSet presAssocID="{44042D8F-3735-4B19-9802-029F2EF51DB7}" presName="compNode" presStyleCnt="0"/>
      <dgm:spPr/>
    </dgm:pt>
    <dgm:pt modelId="{9D5C9597-C0C3-4396-8E7F-BB9C74996316}" type="pres">
      <dgm:prSet presAssocID="{44042D8F-3735-4B19-9802-029F2EF51DB7}" presName="bgRect" presStyleLbl="bgShp" presStyleIdx="1" presStyleCnt="2"/>
      <dgm:spPr/>
    </dgm:pt>
    <dgm:pt modelId="{EFB546E1-51F5-446A-9136-43D58AD415F8}" type="pres">
      <dgm:prSet presAssocID="{44042D8F-3735-4B19-9802-029F2EF51DB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B36E54F-7E43-4ABE-8649-A8DEFE7915C6}" type="pres">
      <dgm:prSet presAssocID="{44042D8F-3735-4B19-9802-029F2EF51DB7}" presName="spaceRect" presStyleCnt="0"/>
      <dgm:spPr/>
    </dgm:pt>
    <dgm:pt modelId="{7DA2FAA7-0150-4901-A514-6D35B3AAE2A0}" type="pres">
      <dgm:prSet presAssocID="{44042D8F-3735-4B19-9802-029F2EF51DB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93EAD15-F057-4590-AC18-74A87A799C39}" type="presOf" srcId="{80B1A0EB-BD88-4325-A762-472010EDA8F4}" destId="{B49864DB-E218-4B1D-B34F-B7DDFCFFEDA6}" srcOrd="0" destOrd="0" presId="urn:microsoft.com/office/officeart/2018/2/layout/IconVerticalSolidList"/>
    <dgm:cxn modelId="{406AE56E-58F0-408A-96F0-A1A2A81B3BA7}" srcId="{30C0C5A1-E4AB-4643-BEB4-218325CE67E2}" destId="{44042D8F-3735-4B19-9802-029F2EF51DB7}" srcOrd="1" destOrd="0" parTransId="{DB67F1AB-8198-4F56-8222-9FFB514F5833}" sibTransId="{D229F370-9435-429D-8FA6-3E3BF00CD97A}"/>
    <dgm:cxn modelId="{CF6F2874-8830-4D8A-B15A-95F64D87CAB4}" type="presOf" srcId="{44042D8F-3735-4B19-9802-029F2EF51DB7}" destId="{7DA2FAA7-0150-4901-A514-6D35B3AAE2A0}" srcOrd="0" destOrd="0" presId="urn:microsoft.com/office/officeart/2018/2/layout/IconVerticalSolidList"/>
    <dgm:cxn modelId="{C9F7E6D5-CA1B-4B28-8E61-BD14551A55A0}" type="presOf" srcId="{30C0C5A1-E4AB-4643-BEB4-218325CE67E2}" destId="{34CC0FD1-ED77-496C-929C-9926ECC84CE9}" srcOrd="0" destOrd="0" presId="urn:microsoft.com/office/officeart/2018/2/layout/IconVerticalSolidList"/>
    <dgm:cxn modelId="{13CCCBDD-3582-4178-8A3B-D2EFD514F2F1}" srcId="{30C0C5A1-E4AB-4643-BEB4-218325CE67E2}" destId="{80B1A0EB-BD88-4325-A762-472010EDA8F4}" srcOrd="0" destOrd="0" parTransId="{674A4549-9E3A-405F-B88E-0B7C887D6B67}" sibTransId="{F25F2D2A-94BC-41EF-B8D8-ABB0B6ABDB85}"/>
    <dgm:cxn modelId="{1D582B46-B437-4B03-B608-0B11B64185C2}" type="presParOf" srcId="{34CC0FD1-ED77-496C-929C-9926ECC84CE9}" destId="{CCEBB3EB-85F0-4E2F-8AC0-84C054151855}" srcOrd="0" destOrd="0" presId="urn:microsoft.com/office/officeart/2018/2/layout/IconVerticalSolidList"/>
    <dgm:cxn modelId="{F6170546-9B4D-4BE6-8ADB-2CF17AE49BB6}" type="presParOf" srcId="{CCEBB3EB-85F0-4E2F-8AC0-84C054151855}" destId="{FB3396A1-1542-4E38-8225-EF1B89C636F9}" srcOrd="0" destOrd="0" presId="urn:microsoft.com/office/officeart/2018/2/layout/IconVerticalSolidList"/>
    <dgm:cxn modelId="{92A77B98-91E9-4279-90D2-EA34A3589B02}" type="presParOf" srcId="{CCEBB3EB-85F0-4E2F-8AC0-84C054151855}" destId="{0959BD48-3B13-4AAF-B65B-B58C582055B1}" srcOrd="1" destOrd="0" presId="urn:microsoft.com/office/officeart/2018/2/layout/IconVerticalSolidList"/>
    <dgm:cxn modelId="{B8F5D61C-72CA-4FB2-9B93-98BE22202B73}" type="presParOf" srcId="{CCEBB3EB-85F0-4E2F-8AC0-84C054151855}" destId="{22C84DAA-1B43-405B-968E-586DA2D9A755}" srcOrd="2" destOrd="0" presId="urn:microsoft.com/office/officeart/2018/2/layout/IconVerticalSolidList"/>
    <dgm:cxn modelId="{F794F43C-24A0-46AB-A3F5-34B6D1328B0C}" type="presParOf" srcId="{CCEBB3EB-85F0-4E2F-8AC0-84C054151855}" destId="{B49864DB-E218-4B1D-B34F-B7DDFCFFEDA6}" srcOrd="3" destOrd="0" presId="urn:microsoft.com/office/officeart/2018/2/layout/IconVerticalSolidList"/>
    <dgm:cxn modelId="{C9242EAD-394F-4F9F-BBE3-159238224DA0}" type="presParOf" srcId="{34CC0FD1-ED77-496C-929C-9926ECC84CE9}" destId="{DE64BF33-F962-4F1C-AC56-FA7247BFF946}" srcOrd="1" destOrd="0" presId="urn:microsoft.com/office/officeart/2018/2/layout/IconVerticalSolidList"/>
    <dgm:cxn modelId="{1151A315-5044-4611-98DA-12585BAC37D2}" type="presParOf" srcId="{34CC0FD1-ED77-496C-929C-9926ECC84CE9}" destId="{29865718-07DA-4A03-8BBB-AD01574E5A45}" srcOrd="2" destOrd="0" presId="urn:microsoft.com/office/officeart/2018/2/layout/IconVerticalSolidList"/>
    <dgm:cxn modelId="{BEF9A5CC-9275-4408-BE23-BB70D9D16034}" type="presParOf" srcId="{29865718-07DA-4A03-8BBB-AD01574E5A45}" destId="{9D5C9597-C0C3-4396-8E7F-BB9C74996316}" srcOrd="0" destOrd="0" presId="urn:microsoft.com/office/officeart/2018/2/layout/IconVerticalSolidList"/>
    <dgm:cxn modelId="{05B40102-F6A1-4765-8594-5CAA3B7BC1E8}" type="presParOf" srcId="{29865718-07DA-4A03-8BBB-AD01574E5A45}" destId="{EFB546E1-51F5-446A-9136-43D58AD415F8}" srcOrd="1" destOrd="0" presId="urn:microsoft.com/office/officeart/2018/2/layout/IconVerticalSolidList"/>
    <dgm:cxn modelId="{8A25306E-2D6A-4347-88A8-5957AD99E7FC}" type="presParOf" srcId="{29865718-07DA-4A03-8BBB-AD01574E5A45}" destId="{8B36E54F-7E43-4ABE-8649-A8DEFE7915C6}" srcOrd="2" destOrd="0" presId="urn:microsoft.com/office/officeart/2018/2/layout/IconVerticalSolidList"/>
    <dgm:cxn modelId="{240CFF4C-90F3-4E49-98DD-A474C934ECC5}" type="presParOf" srcId="{29865718-07DA-4A03-8BBB-AD01574E5A45}" destId="{7DA2FAA7-0150-4901-A514-6D35B3AAE2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695AF2-242F-4E77-9D90-A601C6A1B9C1}">
      <dsp:nvSpPr>
        <dsp:cNvPr id="0" name=""/>
        <dsp:cNvSpPr/>
      </dsp:nvSpPr>
      <dsp:spPr>
        <a:xfrm>
          <a:off x="12035" y="262924"/>
          <a:ext cx="3597148" cy="6690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</a:t>
          </a:r>
        </a:p>
      </dsp:txBody>
      <dsp:txXfrm>
        <a:off x="31631" y="282520"/>
        <a:ext cx="3557956" cy="629877"/>
      </dsp:txXfrm>
    </dsp:sp>
    <dsp:sp modelId="{1E6B9389-93ED-45D8-A515-8161D90E0B90}">
      <dsp:nvSpPr>
        <dsp:cNvPr id="0" name=""/>
        <dsp:cNvSpPr/>
      </dsp:nvSpPr>
      <dsp:spPr>
        <a:xfrm>
          <a:off x="3925732" y="418501"/>
          <a:ext cx="762595" cy="35791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925732" y="490084"/>
        <a:ext cx="655220" cy="214750"/>
      </dsp:txXfrm>
    </dsp:sp>
    <dsp:sp modelId="{8FAB882B-CC48-4C85-A13B-2A6D888513B1}">
      <dsp:nvSpPr>
        <dsp:cNvPr id="0" name=""/>
        <dsp:cNvSpPr/>
      </dsp:nvSpPr>
      <dsp:spPr>
        <a:xfrm>
          <a:off x="5048043" y="250460"/>
          <a:ext cx="3597148" cy="6939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Algorithm/Model</a:t>
          </a:r>
        </a:p>
      </dsp:txBody>
      <dsp:txXfrm>
        <a:off x="5068369" y="270786"/>
        <a:ext cx="3556496" cy="653345"/>
      </dsp:txXfrm>
    </dsp:sp>
    <dsp:sp modelId="{6A0AFC86-9301-4007-9D75-023D2A9C4286}">
      <dsp:nvSpPr>
        <dsp:cNvPr id="0" name=""/>
        <dsp:cNvSpPr/>
      </dsp:nvSpPr>
      <dsp:spPr>
        <a:xfrm>
          <a:off x="8961740" y="418501"/>
          <a:ext cx="762595" cy="35791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8961740" y="490084"/>
        <a:ext cx="655220" cy="214750"/>
      </dsp:txXfrm>
    </dsp:sp>
    <dsp:sp modelId="{58C66CC2-6A1D-4C78-9A57-D9AAC2409B8D}">
      <dsp:nvSpPr>
        <dsp:cNvPr id="0" name=""/>
        <dsp:cNvSpPr/>
      </dsp:nvSpPr>
      <dsp:spPr>
        <a:xfrm>
          <a:off x="10084051" y="265741"/>
          <a:ext cx="3597148" cy="663436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Prediction</a:t>
          </a:r>
        </a:p>
      </dsp:txBody>
      <dsp:txXfrm>
        <a:off x="10103482" y="285172"/>
        <a:ext cx="3558286" cy="624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3396A1-1542-4E38-8225-EF1B89C636F9}">
      <dsp:nvSpPr>
        <dsp:cNvPr id="0" name=""/>
        <dsp:cNvSpPr/>
      </dsp:nvSpPr>
      <dsp:spPr>
        <a:xfrm>
          <a:off x="0" y="870967"/>
          <a:ext cx="7853884" cy="16079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59BD48-3B13-4AAF-B65B-B58C582055B1}">
      <dsp:nvSpPr>
        <dsp:cNvPr id="0" name=""/>
        <dsp:cNvSpPr/>
      </dsp:nvSpPr>
      <dsp:spPr>
        <a:xfrm>
          <a:off x="486401" y="1232754"/>
          <a:ext cx="884367" cy="8843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9864DB-E218-4B1D-B34F-B7DDFCFFEDA6}">
      <dsp:nvSpPr>
        <dsp:cNvPr id="0" name=""/>
        <dsp:cNvSpPr/>
      </dsp:nvSpPr>
      <dsp:spPr>
        <a:xfrm>
          <a:off x="1857171" y="870967"/>
          <a:ext cx="5996712" cy="1607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174" tIns="170174" rIns="170174" bIns="170174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One</a:t>
          </a:r>
          <a:r>
            <a:rPr lang="en-US" sz="1700" b="0" kern="1200" dirty="0"/>
            <a:t> of the many ML Algorithms out there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Very trivial Conceptually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Predict (value) based on relationship between 2 variables, input and output</a:t>
          </a:r>
          <a:endParaRPr lang="en-US" sz="1700" b="1" kern="1200" dirty="0"/>
        </a:p>
      </dsp:txBody>
      <dsp:txXfrm>
        <a:off x="1857171" y="870967"/>
        <a:ext cx="5996712" cy="1607940"/>
      </dsp:txXfrm>
    </dsp:sp>
    <dsp:sp modelId="{9D5C9597-C0C3-4396-8E7F-BB9C74996316}">
      <dsp:nvSpPr>
        <dsp:cNvPr id="0" name=""/>
        <dsp:cNvSpPr/>
      </dsp:nvSpPr>
      <dsp:spPr>
        <a:xfrm>
          <a:off x="0" y="2880893"/>
          <a:ext cx="7853884" cy="16079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B546E1-51F5-446A-9136-43D58AD415F8}">
      <dsp:nvSpPr>
        <dsp:cNvPr id="0" name=""/>
        <dsp:cNvSpPr/>
      </dsp:nvSpPr>
      <dsp:spPr>
        <a:xfrm>
          <a:off x="486401" y="3242679"/>
          <a:ext cx="884367" cy="884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2FAA7-0150-4901-A514-6D35B3AAE2A0}">
      <dsp:nvSpPr>
        <dsp:cNvPr id="0" name=""/>
        <dsp:cNvSpPr/>
      </dsp:nvSpPr>
      <dsp:spPr>
        <a:xfrm>
          <a:off x="1857171" y="2880893"/>
          <a:ext cx="5996712" cy="1607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174" tIns="170174" rIns="170174" bIns="170174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Obviously</a:t>
          </a:r>
          <a:r>
            <a:rPr lang="en-US" sz="1700" b="0" kern="1200" dirty="0"/>
            <a:t>: As the name suggests, it’s a linear relationship.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Think of it like a line of best fit – regression line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/>
            <a:t>- Multiple Real-World Applications…</a:t>
          </a:r>
          <a:endParaRPr lang="en-US" sz="1700" kern="1200" dirty="0"/>
        </a:p>
      </dsp:txBody>
      <dsp:txXfrm>
        <a:off x="1857171" y="2880893"/>
        <a:ext cx="5996712" cy="1607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79CC6-2379-4289-960F-DFA6FB260B85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F2936-FA29-48A6-9103-5E7E6CE26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2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F2936-FA29-48A6-9103-5E7E6CE26B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875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8.png"/><Relationship Id="rId7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53.png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5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51.png"/><Relationship Id="rId5" Type="http://schemas.openxmlformats.org/officeDocument/2006/relationships/diagramData" Target="../diagrams/data2.xml"/><Relationship Id="rId10" Type="http://schemas.openxmlformats.org/officeDocument/2006/relationships/image" Target="../media/image50.jpeg"/><Relationship Id="rId4" Type="http://schemas.openxmlformats.org/officeDocument/2006/relationships/image" Target="../media/image17.svg"/><Relationship Id="rId9" Type="http://schemas.microsoft.com/office/2007/relationships/diagramDrawing" Target="../diagrams/drawin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7.svg"/><Relationship Id="rId7" Type="http://schemas.openxmlformats.org/officeDocument/2006/relationships/image" Target="../media/image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11" Type="http://schemas.openxmlformats.org/officeDocument/2006/relationships/image" Target="../media/image61.png"/><Relationship Id="rId5" Type="http://schemas.openxmlformats.org/officeDocument/2006/relationships/image" Target="../media/image4.png"/><Relationship Id="rId10" Type="http://schemas.openxmlformats.org/officeDocument/2006/relationships/image" Target="../media/image17.svg"/><Relationship Id="rId4" Type="http://schemas.openxmlformats.org/officeDocument/2006/relationships/image" Target="../media/image58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diagramDrawing" Target="../diagrams/drawing1.xml"/><Relationship Id="rId3" Type="http://schemas.openxmlformats.org/officeDocument/2006/relationships/image" Target="../media/image16.svg"/><Relationship Id="rId7" Type="http://schemas.openxmlformats.org/officeDocument/2006/relationships/image" Target="../media/image19.svg"/><Relationship Id="rId12" Type="http://schemas.openxmlformats.org/officeDocument/2006/relationships/diagramColors" Target="../diagrams/colors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17.svg"/><Relationship Id="rId10" Type="http://schemas.openxmlformats.org/officeDocument/2006/relationships/diagramLayout" Target="../diagrams/layout1.xml"/><Relationship Id="rId4" Type="http://schemas.openxmlformats.org/officeDocument/2006/relationships/image" Target="../media/image8.png"/><Relationship Id="rId9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7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5.png"/><Relationship Id="rId7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263341"/>
            </a:gs>
            <a:gs pos="0">
              <a:srgbClr val="2F4659">
                <a:alpha val="100000"/>
              </a:srgbClr>
            </a:gs>
            <a:gs pos="100000">
              <a:srgbClr val="1C1F28">
                <a:alpha val="100000"/>
              </a:srgbClr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50361" flipH="1">
            <a:off x="-4153347" y="6009170"/>
            <a:ext cx="8063679" cy="6934764"/>
          </a:xfrm>
          <a:custGeom>
            <a:avLst/>
            <a:gdLst/>
            <a:ahLst/>
            <a:cxnLst/>
            <a:rect l="l" t="t" r="r" b="b"/>
            <a:pathLst>
              <a:path w="8063679" h="6934764">
                <a:moveTo>
                  <a:pt x="8063678" y="0"/>
                </a:moveTo>
                <a:lnTo>
                  <a:pt x="0" y="0"/>
                </a:lnTo>
                <a:lnTo>
                  <a:pt x="0" y="6934764"/>
                </a:lnTo>
                <a:lnTo>
                  <a:pt x="8063678" y="6934764"/>
                </a:lnTo>
                <a:lnTo>
                  <a:pt x="80636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214711">
            <a:off x="-791536" y="-2600627"/>
            <a:ext cx="8952001" cy="7698720"/>
          </a:xfrm>
          <a:custGeom>
            <a:avLst/>
            <a:gdLst/>
            <a:ahLst/>
            <a:cxnLst/>
            <a:rect l="l" t="t" r="r" b="b"/>
            <a:pathLst>
              <a:path w="8952001" h="7698720">
                <a:moveTo>
                  <a:pt x="0" y="0"/>
                </a:moveTo>
                <a:lnTo>
                  <a:pt x="8952001" y="0"/>
                </a:lnTo>
                <a:lnTo>
                  <a:pt x="8952001" y="7698721"/>
                </a:lnTo>
                <a:lnTo>
                  <a:pt x="0" y="7698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26C96C3-84BA-941E-D358-2D0CD0A4556E}"/>
              </a:ext>
            </a:extLst>
          </p:cNvPr>
          <p:cNvGrpSpPr/>
          <p:nvPr/>
        </p:nvGrpSpPr>
        <p:grpSpPr>
          <a:xfrm>
            <a:off x="1739835" y="2819366"/>
            <a:ext cx="5468013" cy="5468013"/>
            <a:chOff x="1352628" y="2123040"/>
            <a:chExt cx="6668708" cy="6668708"/>
          </a:xfrm>
        </p:grpSpPr>
        <p:grpSp>
          <p:nvGrpSpPr>
            <p:cNvPr id="4" name="Group 4"/>
            <p:cNvGrpSpPr/>
            <p:nvPr/>
          </p:nvGrpSpPr>
          <p:grpSpPr>
            <a:xfrm>
              <a:off x="1352628" y="2123040"/>
              <a:ext cx="6668708" cy="6668708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FFFFFF"/>
                </a:solidFill>
                <a:prstDash val="dash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596657" y="2367069"/>
              <a:ext cx="6180650" cy="6180650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8BAC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2212115" y="2982527"/>
              <a:ext cx="4949734" cy="4949734"/>
              <a:chOff x="0" y="0"/>
              <a:chExt cx="14840029" cy="1484002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l="l" t="t" r="r" b="b"/>
                <a:pathLst>
                  <a:path w="15572971" h="14863810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293A5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l="l" t="t" r="r" b="b"/>
                <a:pathLst>
                  <a:path w="15152415" h="1446240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l="l" t="t" r="r" b="b"/>
                <a:pathLst>
                  <a:path w="14393427" h="13737979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4572" r="-24572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" name="Freeform 14"/>
          <p:cNvSpPr/>
          <p:nvPr/>
        </p:nvSpPr>
        <p:spPr>
          <a:xfrm flipH="1">
            <a:off x="938274" y="1782005"/>
            <a:ext cx="3675388" cy="7350777"/>
          </a:xfrm>
          <a:custGeom>
            <a:avLst/>
            <a:gdLst/>
            <a:ahLst/>
            <a:cxnLst/>
            <a:rect l="l" t="t" r="r" b="b"/>
            <a:pathLst>
              <a:path w="3675388" h="7350777">
                <a:moveTo>
                  <a:pt x="3675388" y="0"/>
                </a:moveTo>
                <a:lnTo>
                  <a:pt x="0" y="0"/>
                </a:lnTo>
                <a:lnTo>
                  <a:pt x="0" y="7350777"/>
                </a:lnTo>
                <a:lnTo>
                  <a:pt x="3675388" y="7350777"/>
                </a:lnTo>
                <a:lnTo>
                  <a:pt x="367538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4441576" y="8960696"/>
            <a:ext cx="344172" cy="34417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BA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441576" y="1632228"/>
            <a:ext cx="344172" cy="34417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BA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797995" y="-1532449"/>
            <a:ext cx="2414087" cy="241408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BA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100419" y="9715673"/>
            <a:ext cx="1637332" cy="163733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BA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926294" y="8175059"/>
            <a:ext cx="571577" cy="57157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BA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144000" y="918565"/>
            <a:ext cx="619662" cy="619662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BA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467852" y="4903017"/>
            <a:ext cx="11885093" cy="788473"/>
            <a:chOff x="0" y="0"/>
            <a:chExt cx="2500993" cy="20766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500993" cy="207664"/>
            </a:xfrm>
            <a:custGeom>
              <a:avLst/>
              <a:gdLst/>
              <a:ahLst/>
              <a:cxnLst/>
              <a:rect l="l" t="t" r="r" b="b"/>
              <a:pathLst>
                <a:path w="2500993" h="207664">
                  <a:moveTo>
                    <a:pt x="81529" y="0"/>
                  </a:moveTo>
                  <a:lnTo>
                    <a:pt x="2419464" y="0"/>
                  </a:lnTo>
                  <a:cubicBezTo>
                    <a:pt x="2464491" y="0"/>
                    <a:pt x="2500993" y="36502"/>
                    <a:pt x="2500993" y="81529"/>
                  </a:cubicBezTo>
                  <a:lnTo>
                    <a:pt x="2500993" y="126135"/>
                  </a:lnTo>
                  <a:cubicBezTo>
                    <a:pt x="2500993" y="171162"/>
                    <a:pt x="2464491" y="207664"/>
                    <a:pt x="2419464" y="207664"/>
                  </a:cubicBezTo>
                  <a:lnTo>
                    <a:pt x="81529" y="207664"/>
                  </a:lnTo>
                  <a:cubicBezTo>
                    <a:pt x="36502" y="207664"/>
                    <a:pt x="0" y="171162"/>
                    <a:pt x="0" y="126135"/>
                  </a:cubicBezTo>
                  <a:lnTo>
                    <a:pt x="0" y="81529"/>
                  </a:lnTo>
                  <a:cubicBezTo>
                    <a:pt x="0" y="36502"/>
                    <a:pt x="36502" y="0"/>
                    <a:pt x="81529" y="0"/>
                  </a:cubicBezTo>
                  <a:close/>
                </a:path>
              </a:pathLst>
            </a:custGeom>
            <a:solidFill>
              <a:srgbClr val="78BA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2500993" cy="245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16786311" y="8795030"/>
            <a:ext cx="581661" cy="581661"/>
          </a:xfrm>
          <a:custGeom>
            <a:avLst/>
            <a:gdLst/>
            <a:ahLst/>
            <a:cxnLst/>
            <a:rect l="l" t="t" r="r" b="b"/>
            <a:pathLst>
              <a:path w="581661" h="581661">
                <a:moveTo>
                  <a:pt x="0" y="0"/>
                </a:moveTo>
                <a:lnTo>
                  <a:pt x="581661" y="0"/>
                </a:lnTo>
                <a:lnTo>
                  <a:pt x="581661" y="581661"/>
                </a:lnTo>
                <a:lnTo>
                  <a:pt x="0" y="5816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8337623" y="2356523"/>
            <a:ext cx="9087415" cy="2444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64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78BAC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An Introduction to </a:t>
            </a:r>
            <a:br>
              <a:rPr lang="en-US" sz="6903" b="1" dirty="0">
                <a:solidFill>
                  <a:srgbClr val="78BACE"/>
                </a:solidFill>
                <a:latin typeface="Codec Pro Bold"/>
                <a:ea typeface="Codec Pro Bold"/>
                <a:cs typeface="Codec Pro Bold"/>
                <a:sym typeface="Codec Pro Bold"/>
              </a:rPr>
            </a:br>
            <a:r>
              <a:rPr lang="en-US" sz="8000" b="1" dirty="0">
                <a:solidFill>
                  <a:srgbClr val="78BAC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Machine Learning</a:t>
            </a:r>
            <a:endParaRPr lang="en-US" sz="6903" b="1" dirty="0">
              <a:solidFill>
                <a:srgbClr val="78BACE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982201" y="4941481"/>
            <a:ext cx="8222945" cy="659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452"/>
              </a:lnSpc>
              <a:spcBef>
                <a:spcPct val="0"/>
              </a:spcBef>
            </a:pPr>
            <a:r>
              <a:rPr lang="en-US" sz="3894" b="1" dirty="0">
                <a:solidFill>
                  <a:srgbClr val="293A5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Welcome to this week’s workshop!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321557" y="6581037"/>
            <a:ext cx="4103480" cy="57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57"/>
              </a:lnSpc>
              <a:spcBef>
                <a:spcPct val="0"/>
              </a:spcBef>
            </a:pPr>
            <a:r>
              <a:rPr lang="en-US" sz="335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9 October 2024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713967" y="8949554"/>
            <a:ext cx="3964674" cy="420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8"/>
              </a:lnSpc>
              <a:spcBef>
                <a:spcPct val="0"/>
              </a:spcBef>
            </a:pPr>
            <a:r>
              <a:rPr lang="en-US" sz="2513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mcmasterai.com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428809" y="8670436"/>
            <a:ext cx="2249832" cy="335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58"/>
              </a:lnSpc>
              <a:spcBef>
                <a:spcPct val="0"/>
              </a:spcBef>
            </a:pPr>
            <a:r>
              <a:rPr lang="en-US" sz="197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About us</a:t>
            </a:r>
          </a:p>
        </p:txBody>
      </p:sp>
      <p:sp>
        <p:nvSpPr>
          <p:cNvPr id="46" name="Freeform 46"/>
          <p:cNvSpPr/>
          <p:nvPr/>
        </p:nvSpPr>
        <p:spPr>
          <a:xfrm>
            <a:off x="6565250" y="1710313"/>
            <a:ext cx="888185" cy="349723"/>
          </a:xfrm>
          <a:custGeom>
            <a:avLst/>
            <a:gdLst/>
            <a:ahLst/>
            <a:cxnLst/>
            <a:rect l="l" t="t" r="r" b="b"/>
            <a:pathLst>
              <a:path w="888185" h="349723">
                <a:moveTo>
                  <a:pt x="0" y="0"/>
                </a:moveTo>
                <a:lnTo>
                  <a:pt x="888185" y="0"/>
                </a:lnTo>
                <a:lnTo>
                  <a:pt x="888185" y="349722"/>
                </a:lnTo>
                <a:lnTo>
                  <a:pt x="0" y="3497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9763662" y="8795030"/>
            <a:ext cx="888185" cy="349723"/>
          </a:xfrm>
          <a:custGeom>
            <a:avLst/>
            <a:gdLst/>
            <a:ahLst/>
            <a:cxnLst/>
            <a:rect l="l" t="t" r="r" b="b"/>
            <a:pathLst>
              <a:path w="888185" h="349723">
                <a:moveTo>
                  <a:pt x="0" y="0"/>
                </a:moveTo>
                <a:lnTo>
                  <a:pt x="888184" y="0"/>
                </a:lnTo>
                <a:lnTo>
                  <a:pt x="888184" y="349723"/>
                </a:lnTo>
                <a:lnTo>
                  <a:pt x="0" y="3497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8" name="Picture 4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BA6064F-FB1E-54FF-D6B2-E4B31ECE14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47542" y="647363"/>
            <a:ext cx="4644447" cy="15439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960120" y="493776"/>
            <a:ext cx="10341864" cy="2674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b="1">
                <a:latin typeface="+mj-lt"/>
                <a:ea typeface="+mj-ea"/>
                <a:cs typeface="+mj-cs"/>
              </a:rPr>
              <a:t>Semi-Supervised </a:t>
            </a:r>
            <a:endParaRPr lang="en-US" sz="8100" b="1">
              <a:latin typeface="+mj-lt"/>
              <a:ea typeface="+mj-ea"/>
              <a:cs typeface="+mj-cs"/>
              <a:sym typeface="Codec Pro Ultra-Bold"/>
            </a:endParaRPr>
          </a:p>
        </p:txBody>
      </p:sp>
      <p:sp>
        <p:nvSpPr>
          <p:cNvPr id="205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428" y="3593592"/>
            <a:ext cx="6365383" cy="27432"/>
          </a:xfrm>
          <a:custGeom>
            <a:avLst/>
            <a:gdLst>
              <a:gd name="connsiteX0" fmla="*/ 0 w 6365383"/>
              <a:gd name="connsiteY0" fmla="*/ 0 h 27432"/>
              <a:gd name="connsiteX1" fmla="*/ 636538 w 6365383"/>
              <a:gd name="connsiteY1" fmla="*/ 0 h 27432"/>
              <a:gd name="connsiteX2" fmla="*/ 1336730 w 6365383"/>
              <a:gd name="connsiteY2" fmla="*/ 0 h 27432"/>
              <a:gd name="connsiteX3" fmla="*/ 1909615 w 6365383"/>
              <a:gd name="connsiteY3" fmla="*/ 0 h 27432"/>
              <a:gd name="connsiteX4" fmla="*/ 2418846 w 6365383"/>
              <a:gd name="connsiteY4" fmla="*/ 0 h 27432"/>
              <a:gd name="connsiteX5" fmla="*/ 2928076 w 6365383"/>
              <a:gd name="connsiteY5" fmla="*/ 0 h 27432"/>
              <a:gd name="connsiteX6" fmla="*/ 3373653 w 6365383"/>
              <a:gd name="connsiteY6" fmla="*/ 0 h 27432"/>
              <a:gd name="connsiteX7" fmla="*/ 4137499 w 6365383"/>
              <a:gd name="connsiteY7" fmla="*/ 0 h 27432"/>
              <a:gd name="connsiteX8" fmla="*/ 4901345 w 6365383"/>
              <a:gd name="connsiteY8" fmla="*/ 0 h 27432"/>
              <a:gd name="connsiteX9" fmla="*/ 5665191 w 6365383"/>
              <a:gd name="connsiteY9" fmla="*/ 0 h 27432"/>
              <a:gd name="connsiteX10" fmla="*/ 6365383 w 6365383"/>
              <a:gd name="connsiteY10" fmla="*/ 0 h 27432"/>
              <a:gd name="connsiteX11" fmla="*/ 6365383 w 6365383"/>
              <a:gd name="connsiteY11" fmla="*/ 27432 h 27432"/>
              <a:gd name="connsiteX12" fmla="*/ 5728845 w 6365383"/>
              <a:gd name="connsiteY12" fmla="*/ 27432 h 27432"/>
              <a:gd name="connsiteX13" fmla="*/ 5028653 w 6365383"/>
              <a:gd name="connsiteY13" fmla="*/ 27432 h 27432"/>
              <a:gd name="connsiteX14" fmla="*/ 4583076 w 6365383"/>
              <a:gd name="connsiteY14" fmla="*/ 27432 h 27432"/>
              <a:gd name="connsiteX15" fmla="*/ 4137499 w 6365383"/>
              <a:gd name="connsiteY15" fmla="*/ 27432 h 27432"/>
              <a:gd name="connsiteX16" fmla="*/ 3691922 w 6365383"/>
              <a:gd name="connsiteY16" fmla="*/ 27432 h 27432"/>
              <a:gd name="connsiteX17" fmla="*/ 3182692 w 6365383"/>
              <a:gd name="connsiteY17" fmla="*/ 27432 h 27432"/>
              <a:gd name="connsiteX18" fmla="*/ 2673461 w 6365383"/>
              <a:gd name="connsiteY18" fmla="*/ 27432 h 27432"/>
              <a:gd name="connsiteX19" fmla="*/ 2164230 w 6365383"/>
              <a:gd name="connsiteY19" fmla="*/ 27432 h 27432"/>
              <a:gd name="connsiteX20" fmla="*/ 1655000 w 6365383"/>
              <a:gd name="connsiteY20" fmla="*/ 27432 h 27432"/>
              <a:gd name="connsiteX21" fmla="*/ 1145769 w 6365383"/>
              <a:gd name="connsiteY21" fmla="*/ 27432 h 27432"/>
              <a:gd name="connsiteX22" fmla="*/ 0 w 6365383"/>
              <a:gd name="connsiteY22" fmla="*/ 27432 h 27432"/>
              <a:gd name="connsiteX23" fmla="*/ 0 w 6365383"/>
              <a:gd name="connsiteY23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365383" h="27432" fill="none" extrusionOk="0">
                <a:moveTo>
                  <a:pt x="0" y="0"/>
                </a:moveTo>
                <a:cubicBezTo>
                  <a:pt x="164014" y="-28800"/>
                  <a:pt x="392589" y="16597"/>
                  <a:pt x="636538" y="0"/>
                </a:cubicBezTo>
                <a:cubicBezTo>
                  <a:pt x="880487" y="-16597"/>
                  <a:pt x="1095224" y="-7871"/>
                  <a:pt x="1336730" y="0"/>
                </a:cubicBezTo>
                <a:cubicBezTo>
                  <a:pt x="1578236" y="7871"/>
                  <a:pt x="1649337" y="-22384"/>
                  <a:pt x="1909615" y="0"/>
                </a:cubicBezTo>
                <a:cubicBezTo>
                  <a:pt x="2169893" y="22384"/>
                  <a:pt x="2279697" y="7436"/>
                  <a:pt x="2418846" y="0"/>
                </a:cubicBezTo>
                <a:cubicBezTo>
                  <a:pt x="2557995" y="-7436"/>
                  <a:pt x="2719158" y="24395"/>
                  <a:pt x="2928076" y="0"/>
                </a:cubicBezTo>
                <a:cubicBezTo>
                  <a:pt x="3136994" y="-24395"/>
                  <a:pt x="3236398" y="-16046"/>
                  <a:pt x="3373653" y="0"/>
                </a:cubicBezTo>
                <a:cubicBezTo>
                  <a:pt x="3510908" y="16046"/>
                  <a:pt x="3933654" y="-18835"/>
                  <a:pt x="4137499" y="0"/>
                </a:cubicBezTo>
                <a:cubicBezTo>
                  <a:pt x="4341344" y="18835"/>
                  <a:pt x="4634949" y="16518"/>
                  <a:pt x="4901345" y="0"/>
                </a:cubicBezTo>
                <a:cubicBezTo>
                  <a:pt x="5167741" y="-16518"/>
                  <a:pt x="5482502" y="-23233"/>
                  <a:pt x="5665191" y="0"/>
                </a:cubicBezTo>
                <a:cubicBezTo>
                  <a:pt x="5847880" y="23233"/>
                  <a:pt x="6038909" y="-19558"/>
                  <a:pt x="6365383" y="0"/>
                </a:cubicBezTo>
                <a:cubicBezTo>
                  <a:pt x="6366317" y="12270"/>
                  <a:pt x="6364320" y="20068"/>
                  <a:pt x="6365383" y="27432"/>
                </a:cubicBezTo>
                <a:cubicBezTo>
                  <a:pt x="6160909" y="45028"/>
                  <a:pt x="5918554" y="42323"/>
                  <a:pt x="5728845" y="27432"/>
                </a:cubicBezTo>
                <a:cubicBezTo>
                  <a:pt x="5539136" y="12541"/>
                  <a:pt x="5172149" y="23835"/>
                  <a:pt x="5028653" y="27432"/>
                </a:cubicBezTo>
                <a:cubicBezTo>
                  <a:pt x="4885157" y="31029"/>
                  <a:pt x="4768966" y="33290"/>
                  <a:pt x="4583076" y="27432"/>
                </a:cubicBezTo>
                <a:cubicBezTo>
                  <a:pt x="4397186" y="21574"/>
                  <a:pt x="4295537" y="38724"/>
                  <a:pt x="4137499" y="27432"/>
                </a:cubicBezTo>
                <a:cubicBezTo>
                  <a:pt x="3979461" y="16140"/>
                  <a:pt x="3895902" y="23317"/>
                  <a:pt x="3691922" y="27432"/>
                </a:cubicBezTo>
                <a:cubicBezTo>
                  <a:pt x="3487942" y="31547"/>
                  <a:pt x="3348597" y="42606"/>
                  <a:pt x="3182692" y="27432"/>
                </a:cubicBezTo>
                <a:cubicBezTo>
                  <a:pt x="3016787" y="12259"/>
                  <a:pt x="2922425" y="45987"/>
                  <a:pt x="2673461" y="27432"/>
                </a:cubicBezTo>
                <a:cubicBezTo>
                  <a:pt x="2424497" y="8877"/>
                  <a:pt x="2406338" y="46461"/>
                  <a:pt x="2164230" y="27432"/>
                </a:cubicBezTo>
                <a:cubicBezTo>
                  <a:pt x="1922122" y="8403"/>
                  <a:pt x="1843534" y="2368"/>
                  <a:pt x="1655000" y="27432"/>
                </a:cubicBezTo>
                <a:cubicBezTo>
                  <a:pt x="1466466" y="52497"/>
                  <a:pt x="1384300" y="39658"/>
                  <a:pt x="1145769" y="27432"/>
                </a:cubicBezTo>
                <a:cubicBezTo>
                  <a:pt x="907238" y="15206"/>
                  <a:pt x="344177" y="36391"/>
                  <a:pt x="0" y="27432"/>
                </a:cubicBezTo>
                <a:cubicBezTo>
                  <a:pt x="-1194" y="21937"/>
                  <a:pt x="1202" y="7917"/>
                  <a:pt x="0" y="0"/>
                </a:cubicBezTo>
                <a:close/>
              </a:path>
              <a:path w="6365383" h="27432" stroke="0" extrusionOk="0">
                <a:moveTo>
                  <a:pt x="0" y="0"/>
                </a:moveTo>
                <a:cubicBezTo>
                  <a:pt x="152654" y="12967"/>
                  <a:pt x="297359" y="-4977"/>
                  <a:pt x="509231" y="0"/>
                </a:cubicBezTo>
                <a:cubicBezTo>
                  <a:pt x="721103" y="4977"/>
                  <a:pt x="792740" y="-12744"/>
                  <a:pt x="954807" y="0"/>
                </a:cubicBezTo>
                <a:cubicBezTo>
                  <a:pt x="1116874" y="12744"/>
                  <a:pt x="1322429" y="24743"/>
                  <a:pt x="1464038" y="0"/>
                </a:cubicBezTo>
                <a:cubicBezTo>
                  <a:pt x="1605647" y="-24743"/>
                  <a:pt x="1947393" y="-20672"/>
                  <a:pt x="2100576" y="0"/>
                </a:cubicBezTo>
                <a:cubicBezTo>
                  <a:pt x="2253759" y="20672"/>
                  <a:pt x="2622231" y="-30966"/>
                  <a:pt x="2800769" y="0"/>
                </a:cubicBezTo>
                <a:cubicBezTo>
                  <a:pt x="2979307" y="30966"/>
                  <a:pt x="3356872" y="-13631"/>
                  <a:pt x="3564614" y="0"/>
                </a:cubicBezTo>
                <a:cubicBezTo>
                  <a:pt x="3772356" y="13631"/>
                  <a:pt x="4163183" y="-4973"/>
                  <a:pt x="4328460" y="0"/>
                </a:cubicBezTo>
                <a:cubicBezTo>
                  <a:pt x="4493737" y="4973"/>
                  <a:pt x="4672761" y="-9287"/>
                  <a:pt x="4901345" y="0"/>
                </a:cubicBezTo>
                <a:cubicBezTo>
                  <a:pt x="5129930" y="9287"/>
                  <a:pt x="5395146" y="9436"/>
                  <a:pt x="5601537" y="0"/>
                </a:cubicBezTo>
                <a:cubicBezTo>
                  <a:pt x="5807928" y="-9436"/>
                  <a:pt x="5983747" y="-13862"/>
                  <a:pt x="6365383" y="0"/>
                </a:cubicBezTo>
                <a:cubicBezTo>
                  <a:pt x="6365699" y="13405"/>
                  <a:pt x="6365869" y="14360"/>
                  <a:pt x="6365383" y="27432"/>
                </a:cubicBezTo>
                <a:cubicBezTo>
                  <a:pt x="6195306" y="29393"/>
                  <a:pt x="5872535" y="56613"/>
                  <a:pt x="5728845" y="27432"/>
                </a:cubicBezTo>
                <a:cubicBezTo>
                  <a:pt x="5585155" y="-1749"/>
                  <a:pt x="5272464" y="11679"/>
                  <a:pt x="5028653" y="27432"/>
                </a:cubicBezTo>
                <a:cubicBezTo>
                  <a:pt x="4784842" y="43185"/>
                  <a:pt x="4688244" y="28658"/>
                  <a:pt x="4455768" y="27432"/>
                </a:cubicBezTo>
                <a:cubicBezTo>
                  <a:pt x="4223293" y="26206"/>
                  <a:pt x="4032880" y="15477"/>
                  <a:pt x="3882884" y="27432"/>
                </a:cubicBezTo>
                <a:cubicBezTo>
                  <a:pt x="3732888" y="39387"/>
                  <a:pt x="3278726" y="-7170"/>
                  <a:pt x="3119038" y="27432"/>
                </a:cubicBezTo>
                <a:cubicBezTo>
                  <a:pt x="2959350" y="62034"/>
                  <a:pt x="2786856" y="40315"/>
                  <a:pt x="2609807" y="27432"/>
                </a:cubicBezTo>
                <a:cubicBezTo>
                  <a:pt x="2432758" y="14549"/>
                  <a:pt x="2064373" y="16547"/>
                  <a:pt x="1909615" y="27432"/>
                </a:cubicBezTo>
                <a:cubicBezTo>
                  <a:pt x="1754857" y="38317"/>
                  <a:pt x="1663685" y="27374"/>
                  <a:pt x="1464038" y="27432"/>
                </a:cubicBezTo>
                <a:cubicBezTo>
                  <a:pt x="1264391" y="27490"/>
                  <a:pt x="1071013" y="1487"/>
                  <a:pt x="827500" y="27432"/>
                </a:cubicBezTo>
                <a:cubicBezTo>
                  <a:pt x="583987" y="53377"/>
                  <a:pt x="349818" y="3910"/>
                  <a:pt x="0" y="27432"/>
                </a:cubicBezTo>
                <a:cubicBezTo>
                  <a:pt x="-116" y="21844"/>
                  <a:pt x="591" y="65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5054BA-C5BF-594B-54A1-2AC7455A969C}"/>
              </a:ext>
            </a:extLst>
          </p:cNvPr>
          <p:cNvSpPr txBox="1"/>
          <p:nvPr/>
        </p:nvSpPr>
        <p:spPr>
          <a:xfrm>
            <a:off x="960120" y="4059936"/>
            <a:ext cx="10341864" cy="5225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/>
              <a:t>As the name suggests, it slightly uses Supervised learning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/>
              <a:t>Utilizes labeled data for initial predictions and then unlabeled data to learn the “shape” of larger data distribution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/>
              <a:t>Typically utilizes when labeled data is scarce BUT unlabelled data follows suite</a:t>
            </a:r>
          </a:p>
        </p:txBody>
      </p:sp>
      <p:pic>
        <p:nvPicPr>
          <p:cNvPr id="2052" name="Picture 4" descr="Here's Everything You Need To Know About Semi-Supervised Learning">
            <a:extLst>
              <a:ext uri="{FF2B5EF4-FFF2-40B4-BE49-F238E27FC236}">
                <a16:creationId xmlns:a16="http://schemas.microsoft.com/office/drawing/2014/main" id="{8C70E4B6-BC4A-DEC8-AE5E-047855001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95760" y="808254"/>
            <a:ext cx="6021324" cy="45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troduction to Semi-Supervised Learning - Javatpoint">
            <a:extLst>
              <a:ext uri="{FF2B5EF4-FFF2-40B4-BE49-F238E27FC236}">
                <a16:creationId xmlns:a16="http://schemas.microsoft.com/office/drawing/2014/main" id="{77F20496-A203-6E01-3B8E-7EE6D9F2E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03849" y="6118789"/>
            <a:ext cx="5777713" cy="326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reeform 17"/>
          <p:cNvSpPr/>
          <p:nvPr/>
        </p:nvSpPr>
        <p:spPr>
          <a:xfrm>
            <a:off x="15229567" y="612035"/>
            <a:ext cx="1741939" cy="685888"/>
          </a:xfrm>
          <a:custGeom>
            <a:avLst/>
            <a:gdLst/>
            <a:ahLst/>
            <a:cxnLst/>
            <a:rect l="l" t="t" r="r" b="b"/>
            <a:pathLst>
              <a:path w="1741939" h="685888">
                <a:moveTo>
                  <a:pt x="0" y="0"/>
                </a:moveTo>
                <a:lnTo>
                  <a:pt x="1741938" y="0"/>
                </a:lnTo>
                <a:lnTo>
                  <a:pt x="1741938" y="685889"/>
                </a:lnTo>
                <a:lnTo>
                  <a:pt x="0" y="685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41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4" name="Rectangle 2053">
            <a:extLst>
              <a:ext uri="{FF2B5EF4-FFF2-40B4-BE49-F238E27FC236}">
                <a16:creationId xmlns:a16="http://schemas.microsoft.com/office/drawing/2014/main" id="{50DF6B93-F3AC-40E0-8651-89582E5E8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E8027539-FDC1-4BD7-ABD3-2C968846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72950" cy="1028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8746EFA5-E6C7-4867-8011-E729148E8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698" y="1028700"/>
            <a:ext cx="10114430" cy="8229600"/>
          </a:xfrm>
          <a:prstGeom prst="rect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2003698" y="1738423"/>
            <a:ext cx="8191838" cy="1677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Reinforcement Learning</a:t>
            </a:r>
            <a:endParaRPr lang="en-US" sz="4800" b="1" kern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  <a:sym typeface="Codec Pro Ultra-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5054BA-C5BF-594B-54A1-2AC7455A969C}"/>
              </a:ext>
            </a:extLst>
          </p:cNvPr>
          <p:cNvSpPr txBox="1"/>
          <p:nvPr/>
        </p:nvSpPr>
        <p:spPr>
          <a:xfrm>
            <a:off x="2003698" y="3845860"/>
            <a:ext cx="8191838" cy="44642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Typically, different from your “normal” type of ML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Agent makes decisions based on interactions with environment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Actions, States, Rewards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pretty cool project: Mario playing by itself</a:t>
            </a:r>
          </a:p>
        </p:txBody>
      </p:sp>
      <p:sp>
        <p:nvSpPr>
          <p:cNvPr id="17" name="Freeform 17"/>
          <p:cNvSpPr/>
          <p:nvPr/>
        </p:nvSpPr>
        <p:spPr>
          <a:xfrm>
            <a:off x="15229567" y="612035"/>
            <a:ext cx="1741939" cy="685888"/>
          </a:xfrm>
          <a:custGeom>
            <a:avLst/>
            <a:gdLst/>
            <a:ahLst/>
            <a:cxnLst/>
            <a:rect l="l" t="t" r="r" b="b"/>
            <a:pathLst>
              <a:path w="1741939" h="685888">
                <a:moveTo>
                  <a:pt x="0" y="0"/>
                </a:moveTo>
                <a:lnTo>
                  <a:pt x="1741938" y="0"/>
                </a:lnTo>
                <a:lnTo>
                  <a:pt x="1741938" y="685889"/>
                </a:lnTo>
                <a:lnTo>
                  <a:pt x="0" y="685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74" name="Picture 2" descr="Train a Mario-playing RL Agent — PyTorch Tutorials 1.8.1+cu102 documentation">
            <a:extLst>
              <a:ext uri="{FF2B5EF4-FFF2-40B4-BE49-F238E27FC236}">
                <a16:creationId xmlns:a16="http://schemas.microsoft.com/office/drawing/2014/main" id="{386F544B-C593-ADB7-2171-F77867338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0" y="5600700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Reinforcement Learning? An Easy Overview - Xaltius">
            <a:extLst>
              <a:ext uri="{FF2B5EF4-FFF2-40B4-BE49-F238E27FC236}">
                <a16:creationId xmlns:a16="http://schemas.microsoft.com/office/drawing/2014/main" id="{6DFAACF8-D739-F29B-A76E-08EE40807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4341" y="1866900"/>
            <a:ext cx="5012267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335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F4659">
                <a:alpha val="100000"/>
              </a:srgbClr>
            </a:gs>
            <a:gs pos="100000">
              <a:srgbClr val="1C1F2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800100"/>
            <a:ext cx="8188736" cy="1079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 b="1" dirty="0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Real World </a:t>
            </a:r>
          </a:p>
        </p:txBody>
      </p:sp>
      <p:sp>
        <p:nvSpPr>
          <p:cNvPr id="4" name="Freeform 4"/>
          <p:cNvSpPr/>
          <p:nvPr/>
        </p:nvSpPr>
        <p:spPr>
          <a:xfrm>
            <a:off x="9355702" y="-3015294"/>
            <a:ext cx="11451639" cy="11437325"/>
          </a:xfrm>
          <a:custGeom>
            <a:avLst/>
            <a:gdLst/>
            <a:ahLst/>
            <a:cxnLst/>
            <a:rect l="l" t="t" r="r" b="b"/>
            <a:pathLst>
              <a:path w="11451639" h="11437325">
                <a:moveTo>
                  <a:pt x="0" y="0"/>
                </a:moveTo>
                <a:lnTo>
                  <a:pt x="11451639" y="0"/>
                </a:lnTo>
                <a:lnTo>
                  <a:pt x="11451639" y="11437324"/>
                </a:lnTo>
                <a:lnTo>
                  <a:pt x="0" y="11437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9217436" y="-5756401"/>
            <a:ext cx="14167628" cy="15226613"/>
            <a:chOff x="0" y="0"/>
            <a:chExt cx="812800" cy="8735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73554"/>
            </a:xfrm>
            <a:custGeom>
              <a:avLst/>
              <a:gdLst/>
              <a:ahLst/>
              <a:cxnLst/>
              <a:rect l="l" t="t" r="r" b="b"/>
              <a:pathLst>
                <a:path w="812800" h="873554">
                  <a:moveTo>
                    <a:pt x="406400" y="0"/>
                  </a:moveTo>
                  <a:cubicBezTo>
                    <a:pt x="181951" y="0"/>
                    <a:pt x="0" y="195552"/>
                    <a:pt x="0" y="436777"/>
                  </a:cubicBezTo>
                  <a:cubicBezTo>
                    <a:pt x="0" y="678002"/>
                    <a:pt x="181951" y="873554"/>
                    <a:pt x="406400" y="873554"/>
                  </a:cubicBezTo>
                  <a:cubicBezTo>
                    <a:pt x="630849" y="873554"/>
                    <a:pt x="812800" y="678002"/>
                    <a:pt x="812800" y="436777"/>
                  </a:cubicBezTo>
                  <a:cubicBezTo>
                    <a:pt x="812800" y="195552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F4659">
                    <a:alpha val="100000"/>
                  </a:srgbClr>
                </a:gs>
                <a:gs pos="100000">
                  <a:srgbClr val="1C1F28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3796"/>
              <a:ext cx="660400" cy="747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856906"/>
            <a:ext cx="9897633" cy="1079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6400" b="1" dirty="0">
                <a:solidFill>
                  <a:srgbClr val="78BAC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Applications</a:t>
            </a:r>
          </a:p>
        </p:txBody>
      </p:sp>
      <p:sp>
        <p:nvSpPr>
          <p:cNvPr id="9" name="Freeform 9"/>
          <p:cNvSpPr/>
          <p:nvPr/>
        </p:nvSpPr>
        <p:spPr>
          <a:xfrm>
            <a:off x="1028700" y="3534920"/>
            <a:ext cx="658395" cy="658395"/>
          </a:xfrm>
          <a:custGeom>
            <a:avLst/>
            <a:gdLst/>
            <a:ahLst/>
            <a:cxnLst/>
            <a:rect l="l" t="t" r="r" b="b"/>
            <a:pathLst>
              <a:path w="658395" h="658395">
                <a:moveTo>
                  <a:pt x="0" y="0"/>
                </a:moveTo>
                <a:lnTo>
                  <a:pt x="658395" y="0"/>
                </a:lnTo>
                <a:lnTo>
                  <a:pt x="658395" y="658395"/>
                </a:lnTo>
                <a:lnTo>
                  <a:pt x="0" y="658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934745" y="3575517"/>
            <a:ext cx="6749110" cy="580425"/>
            <a:chOff x="0" y="0"/>
            <a:chExt cx="1741856" cy="149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41856" cy="149800"/>
            </a:xfrm>
            <a:custGeom>
              <a:avLst/>
              <a:gdLst/>
              <a:ahLst/>
              <a:cxnLst/>
              <a:rect l="l" t="t" r="r" b="b"/>
              <a:pathLst>
                <a:path w="1741856" h="149800">
                  <a:moveTo>
                    <a:pt x="10324" y="0"/>
                  </a:moveTo>
                  <a:lnTo>
                    <a:pt x="1731532" y="0"/>
                  </a:lnTo>
                  <a:cubicBezTo>
                    <a:pt x="1734270" y="0"/>
                    <a:pt x="1736896" y="1088"/>
                    <a:pt x="1738832" y="3024"/>
                  </a:cubicBezTo>
                  <a:cubicBezTo>
                    <a:pt x="1740768" y="4960"/>
                    <a:pt x="1741856" y="7586"/>
                    <a:pt x="1741856" y="10324"/>
                  </a:cubicBezTo>
                  <a:lnTo>
                    <a:pt x="1741856" y="139476"/>
                  </a:lnTo>
                  <a:cubicBezTo>
                    <a:pt x="1741856" y="145178"/>
                    <a:pt x="1737234" y="149800"/>
                    <a:pt x="1731532" y="149800"/>
                  </a:cubicBezTo>
                  <a:lnTo>
                    <a:pt x="10324" y="149800"/>
                  </a:lnTo>
                  <a:cubicBezTo>
                    <a:pt x="7586" y="149800"/>
                    <a:pt x="4960" y="148712"/>
                    <a:pt x="3024" y="146776"/>
                  </a:cubicBezTo>
                  <a:cubicBezTo>
                    <a:pt x="1088" y="144840"/>
                    <a:pt x="0" y="142214"/>
                    <a:pt x="0" y="139476"/>
                  </a:cubicBezTo>
                  <a:lnTo>
                    <a:pt x="0" y="10324"/>
                  </a:lnTo>
                  <a:cubicBezTo>
                    <a:pt x="0" y="4622"/>
                    <a:pt x="4622" y="0"/>
                    <a:pt x="10324" y="0"/>
                  </a:cubicBezTo>
                  <a:close/>
                </a:path>
              </a:pathLst>
            </a:custGeom>
            <a:solidFill>
              <a:srgbClr val="FFFFFF">
                <a:alpha val="3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41856" cy="187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046334" y="3521407"/>
            <a:ext cx="6006057" cy="504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H</a:t>
            </a:r>
            <a:r>
              <a:rPr lang="en-US" sz="24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ealthcare and Medical Diagnosis</a:t>
            </a:r>
            <a:endParaRPr lang="en-US" sz="2400" dirty="0">
              <a:solidFill>
                <a:srgbClr val="FFFFFF"/>
              </a:solidFill>
              <a:latin typeface="Codec Pro"/>
              <a:ea typeface="Codec Pro"/>
              <a:cs typeface="Codec Pro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8931505" y="3534920"/>
            <a:ext cx="658395" cy="658395"/>
          </a:xfrm>
          <a:custGeom>
            <a:avLst/>
            <a:gdLst/>
            <a:ahLst/>
            <a:cxnLst/>
            <a:rect l="l" t="t" r="r" b="b"/>
            <a:pathLst>
              <a:path w="658395" h="658395">
                <a:moveTo>
                  <a:pt x="0" y="0"/>
                </a:moveTo>
                <a:lnTo>
                  <a:pt x="658396" y="0"/>
                </a:lnTo>
                <a:lnTo>
                  <a:pt x="658396" y="658395"/>
                </a:lnTo>
                <a:lnTo>
                  <a:pt x="0" y="658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9837551" y="3575517"/>
            <a:ext cx="6725969" cy="580425"/>
            <a:chOff x="0" y="0"/>
            <a:chExt cx="1735883" cy="149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35883" cy="149800"/>
            </a:xfrm>
            <a:custGeom>
              <a:avLst/>
              <a:gdLst/>
              <a:ahLst/>
              <a:cxnLst/>
              <a:rect l="l" t="t" r="r" b="b"/>
              <a:pathLst>
                <a:path w="1735883" h="149800">
                  <a:moveTo>
                    <a:pt x="10359" y="0"/>
                  </a:moveTo>
                  <a:lnTo>
                    <a:pt x="1725524" y="0"/>
                  </a:lnTo>
                  <a:cubicBezTo>
                    <a:pt x="1731245" y="0"/>
                    <a:pt x="1735883" y="4638"/>
                    <a:pt x="1735883" y="10359"/>
                  </a:cubicBezTo>
                  <a:lnTo>
                    <a:pt x="1735883" y="139441"/>
                  </a:lnTo>
                  <a:cubicBezTo>
                    <a:pt x="1735883" y="145162"/>
                    <a:pt x="1731245" y="149800"/>
                    <a:pt x="1725524" y="149800"/>
                  </a:cubicBezTo>
                  <a:lnTo>
                    <a:pt x="10359" y="149800"/>
                  </a:lnTo>
                  <a:cubicBezTo>
                    <a:pt x="4638" y="149800"/>
                    <a:pt x="0" y="145162"/>
                    <a:pt x="0" y="139441"/>
                  </a:cubicBezTo>
                  <a:lnTo>
                    <a:pt x="0" y="10359"/>
                  </a:lnTo>
                  <a:cubicBezTo>
                    <a:pt x="0" y="4638"/>
                    <a:pt x="4638" y="0"/>
                    <a:pt x="10359" y="0"/>
                  </a:cubicBezTo>
                  <a:close/>
                </a:path>
              </a:pathLst>
            </a:custGeom>
            <a:solidFill>
              <a:srgbClr val="FFFFFF">
                <a:alpha val="3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35883" cy="187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949140" y="3530932"/>
            <a:ext cx="4700599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0"/>
              </a:lnSpc>
              <a:spcBef>
                <a:spcPct val="0"/>
              </a:spcBef>
            </a:pPr>
            <a:r>
              <a:rPr lang="en-US" sz="2500" dirty="0">
                <a:solidFill>
                  <a:srgbClr val="FFFFFF"/>
                </a:solidFill>
                <a:ea typeface="+mn-lt"/>
                <a:cs typeface="+mn-lt"/>
                <a:sym typeface="Codec Pro"/>
              </a:rPr>
              <a:t>Natural Language Processing (NLP)</a:t>
            </a:r>
            <a:endParaRPr lang="en-US" sz="2500" dirty="0">
              <a:ea typeface="+mn-lt"/>
              <a:cs typeface="+mn-lt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028700" y="6722066"/>
            <a:ext cx="658395" cy="658395"/>
          </a:xfrm>
          <a:custGeom>
            <a:avLst/>
            <a:gdLst/>
            <a:ahLst/>
            <a:cxnLst/>
            <a:rect l="l" t="t" r="r" b="b"/>
            <a:pathLst>
              <a:path w="658395" h="658395">
                <a:moveTo>
                  <a:pt x="0" y="0"/>
                </a:moveTo>
                <a:lnTo>
                  <a:pt x="658395" y="0"/>
                </a:lnTo>
                <a:lnTo>
                  <a:pt x="658395" y="658395"/>
                </a:lnTo>
                <a:lnTo>
                  <a:pt x="0" y="658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934745" y="6762663"/>
            <a:ext cx="6749110" cy="580425"/>
            <a:chOff x="0" y="0"/>
            <a:chExt cx="1741856" cy="149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41856" cy="149800"/>
            </a:xfrm>
            <a:custGeom>
              <a:avLst/>
              <a:gdLst/>
              <a:ahLst/>
              <a:cxnLst/>
              <a:rect l="l" t="t" r="r" b="b"/>
              <a:pathLst>
                <a:path w="1741856" h="149800">
                  <a:moveTo>
                    <a:pt x="10324" y="0"/>
                  </a:moveTo>
                  <a:lnTo>
                    <a:pt x="1731532" y="0"/>
                  </a:lnTo>
                  <a:cubicBezTo>
                    <a:pt x="1734270" y="0"/>
                    <a:pt x="1736896" y="1088"/>
                    <a:pt x="1738832" y="3024"/>
                  </a:cubicBezTo>
                  <a:cubicBezTo>
                    <a:pt x="1740768" y="4960"/>
                    <a:pt x="1741856" y="7586"/>
                    <a:pt x="1741856" y="10324"/>
                  </a:cubicBezTo>
                  <a:lnTo>
                    <a:pt x="1741856" y="139476"/>
                  </a:lnTo>
                  <a:cubicBezTo>
                    <a:pt x="1741856" y="145178"/>
                    <a:pt x="1737234" y="149800"/>
                    <a:pt x="1731532" y="149800"/>
                  </a:cubicBezTo>
                  <a:lnTo>
                    <a:pt x="10324" y="149800"/>
                  </a:lnTo>
                  <a:cubicBezTo>
                    <a:pt x="7586" y="149800"/>
                    <a:pt x="4960" y="148712"/>
                    <a:pt x="3024" y="146776"/>
                  </a:cubicBezTo>
                  <a:cubicBezTo>
                    <a:pt x="1088" y="144840"/>
                    <a:pt x="0" y="142214"/>
                    <a:pt x="0" y="139476"/>
                  </a:cubicBezTo>
                  <a:lnTo>
                    <a:pt x="0" y="10324"/>
                  </a:lnTo>
                  <a:cubicBezTo>
                    <a:pt x="0" y="4622"/>
                    <a:pt x="4622" y="0"/>
                    <a:pt x="10324" y="0"/>
                  </a:cubicBezTo>
                  <a:close/>
                </a:path>
              </a:pathLst>
            </a:custGeom>
            <a:solidFill>
              <a:srgbClr val="FFFFFF">
                <a:alpha val="3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741856" cy="187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046334" y="6708553"/>
            <a:ext cx="6523221" cy="504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ea typeface="+mn-lt"/>
                <a:cs typeface="+mn-lt"/>
              </a:rPr>
              <a:t>Autonomous Vehicles</a:t>
            </a:r>
            <a:endParaRPr lang="en-US" dirty="0"/>
          </a:p>
        </p:txBody>
      </p:sp>
      <p:sp>
        <p:nvSpPr>
          <p:cNvPr id="27" name="Freeform 27"/>
          <p:cNvSpPr/>
          <p:nvPr/>
        </p:nvSpPr>
        <p:spPr>
          <a:xfrm>
            <a:off x="8931505" y="6722066"/>
            <a:ext cx="658395" cy="658395"/>
          </a:xfrm>
          <a:custGeom>
            <a:avLst/>
            <a:gdLst/>
            <a:ahLst/>
            <a:cxnLst/>
            <a:rect l="l" t="t" r="r" b="b"/>
            <a:pathLst>
              <a:path w="658395" h="658395">
                <a:moveTo>
                  <a:pt x="0" y="0"/>
                </a:moveTo>
                <a:lnTo>
                  <a:pt x="658396" y="0"/>
                </a:lnTo>
                <a:lnTo>
                  <a:pt x="658396" y="658395"/>
                </a:lnTo>
                <a:lnTo>
                  <a:pt x="0" y="658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9837551" y="6762663"/>
            <a:ext cx="6725969" cy="580425"/>
            <a:chOff x="0" y="0"/>
            <a:chExt cx="1735883" cy="149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35883" cy="149800"/>
            </a:xfrm>
            <a:custGeom>
              <a:avLst/>
              <a:gdLst/>
              <a:ahLst/>
              <a:cxnLst/>
              <a:rect l="l" t="t" r="r" b="b"/>
              <a:pathLst>
                <a:path w="1735883" h="149800">
                  <a:moveTo>
                    <a:pt x="10359" y="0"/>
                  </a:moveTo>
                  <a:lnTo>
                    <a:pt x="1725524" y="0"/>
                  </a:lnTo>
                  <a:cubicBezTo>
                    <a:pt x="1731245" y="0"/>
                    <a:pt x="1735883" y="4638"/>
                    <a:pt x="1735883" y="10359"/>
                  </a:cubicBezTo>
                  <a:lnTo>
                    <a:pt x="1735883" y="139441"/>
                  </a:lnTo>
                  <a:cubicBezTo>
                    <a:pt x="1735883" y="145162"/>
                    <a:pt x="1731245" y="149800"/>
                    <a:pt x="1725524" y="149800"/>
                  </a:cubicBezTo>
                  <a:lnTo>
                    <a:pt x="10359" y="149800"/>
                  </a:lnTo>
                  <a:cubicBezTo>
                    <a:pt x="4638" y="149800"/>
                    <a:pt x="0" y="145162"/>
                    <a:pt x="0" y="139441"/>
                  </a:cubicBezTo>
                  <a:lnTo>
                    <a:pt x="0" y="10359"/>
                  </a:lnTo>
                  <a:cubicBezTo>
                    <a:pt x="0" y="4638"/>
                    <a:pt x="4638" y="0"/>
                    <a:pt x="10359" y="0"/>
                  </a:cubicBezTo>
                  <a:close/>
                </a:path>
              </a:pathLst>
            </a:custGeom>
            <a:solidFill>
              <a:srgbClr val="FFFFFF">
                <a:alpha val="3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735883" cy="187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949140" y="6718078"/>
            <a:ext cx="6299635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2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ea typeface="+mn-lt"/>
                <a:cs typeface="+mn-lt"/>
                <a:sym typeface="Codec Pro"/>
              </a:rPr>
              <a:t>Finance and Banking</a:t>
            </a:r>
            <a:endParaRPr lang="en-US" dirty="0"/>
          </a:p>
        </p:txBody>
      </p:sp>
      <p:sp>
        <p:nvSpPr>
          <p:cNvPr id="33" name="Freeform 33"/>
          <p:cNvSpPr/>
          <p:nvPr/>
        </p:nvSpPr>
        <p:spPr>
          <a:xfrm>
            <a:off x="15372366" y="1449740"/>
            <a:ext cx="1191153" cy="163784"/>
          </a:xfrm>
          <a:custGeom>
            <a:avLst/>
            <a:gdLst/>
            <a:ahLst/>
            <a:cxnLst/>
            <a:rect l="l" t="t" r="r" b="b"/>
            <a:pathLst>
              <a:path w="1191153" h="163784">
                <a:moveTo>
                  <a:pt x="0" y="0"/>
                </a:moveTo>
                <a:lnTo>
                  <a:pt x="1191153" y="0"/>
                </a:lnTo>
                <a:lnTo>
                  <a:pt x="1191153" y="163783"/>
                </a:lnTo>
                <a:lnTo>
                  <a:pt x="0" y="163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F4659">
                <a:alpha val="100000"/>
              </a:srgbClr>
            </a:gs>
            <a:gs pos="100000">
              <a:srgbClr val="1C1F2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87803" y="4973166"/>
            <a:ext cx="8090911" cy="7043890"/>
          </a:xfrm>
          <a:custGeom>
            <a:avLst/>
            <a:gdLst/>
            <a:ahLst/>
            <a:cxnLst/>
            <a:rect l="l" t="t" r="r" b="b"/>
            <a:pathLst>
              <a:path w="14007537" h="13990028">
                <a:moveTo>
                  <a:pt x="0" y="0"/>
                </a:moveTo>
                <a:lnTo>
                  <a:pt x="14007537" y="0"/>
                </a:lnTo>
                <a:lnTo>
                  <a:pt x="14007537" y="13990028"/>
                </a:lnTo>
                <a:lnTo>
                  <a:pt x="0" y="13990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773400" y="-1693064"/>
            <a:ext cx="14167628" cy="15226613"/>
            <a:chOff x="0" y="0"/>
            <a:chExt cx="812800" cy="8735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73554"/>
            </a:xfrm>
            <a:custGeom>
              <a:avLst/>
              <a:gdLst/>
              <a:ahLst/>
              <a:cxnLst/>
              <a:rect l="l" t="t" r="r" b="b"/>
              <a:pathLst>
                <a:path w="812800" h="873554">
                  <a:moveTo>
                    <a:pt x="406400" y="0"/>
                  </a:moveTo>
                  <a:cubicBezTo>
                    <a:pt x="181951" y="0"/>
                    <a:pt x="0" y="195552"/>
                    <a:pt x="0" y="436777"/>
                  </a:cubicBezTo>
                  <a:cubicBezTo>
                    <a:pt x="0" y="678002"/>
                    <a:pt x="181951" y="873554"/>
                    <a:pt x="406400" y="873554"/>
                  </a:cubicBezTo>
                  <a:cubicBezTo>
                    <a:pt x="630849" y="873554"/>
                    <a:pt x="812800" y="678002"/>
                    <a:pt x="812800" y="436777"/>
                  </a:cubicBezTo>
                  <a:cubicBezTo>
                    <a:pt x="812800" y="19555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BA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3796"/>
              <a:ext cx="660400" cy="747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847566" y="9090163"/>
            <a:ext cx="5096101" cy="50961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47700" cap="sq">
              <a:solidFill>
                <a:srgbClr val="78BACE">
                  <a:alpha val="7294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98968" y="-2361667"/>
            <a:ext cx="3863694" cy="3773075"/>
            <a:chOff x="0" y="0"/>
            <a:chExt cx="616238" cy="6017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6238" cy="601785"/>
            </a:xfrm>
            <a:custGeom>
              <a:avLst/>
              <a:gdLst/>
              <a:ahLst/>
              <a:cxnLst/>
              <a:rect l="l" t="t" r="r" b="b"/>
              <a:pathLst>
                <a:path w="616238" h="601785">
                  <a:moveTo>
                    <a:pt x="308119" y="0"/>
                  </a:moveTo>
                  <a:cubicBezTo>
                    <a:pt x="137950" y="0"/>
                    <a:pt x="0" y="134714"/>
                    <a:pt x="0" y="300892"/>
                  </a:cubicBezTo>
                  <a:cubicBezTo>
                    <a:pt x="0" y="467071"/>
                    <a:pt x="137950" y="601785"/>
                    <a:pt x="308119" y="601785"/>
                  </a:cubicBezTo>
                  <a:cubicBezTo>
                    <a:pt x="478288" y="601785"/>
                    <a:pt x="616238" y="467071"/>
                    <a:pt x="616238" y="300892"/>
                  </a:cubicBezTo>
                  <a:cubicBezTo>
                    <a:pt x="616238" y="134714"/>
                    <a:pt x="478288" y="0"/>
                    <a:pt x="3081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sq">
              <a:solidFill>
                <a:srgbClr val="78BACE">
                  <a:alpha val="7294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7772" y="18317"/>
              <a:ext cx="500693" cy="527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847017" y="9083439"/>
            <a:ext cx="888185" cy="349723"/>
          </a:xfrm>
          <a:custGeom>
            <a:avLst/>
            <a:gdLst/>
            <a:ahLst/>
            <a:cxnLst/>
            <a:rect l="l" t="t" r="r" b="b"/>
            <a:pathLst>
              <a:path w="888185" h="349723">
                <a:moveTo>
                  <a:pt x="0" y="0"/>
                </a:moveTo>
                <a:lnTo>
                  <a:pt x="888185" y="0"/>
                </a:lnTo>
                <a:lnTo>
                  <a:pt x="888185" y="349722"/>
                </a:lnTo>
                <a:lnTo>
                  <a:pt x="0" y="3497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28700" y="647700"/>
            <a:ext cx="888185" cy="349723"/>
          </a:xfrm>
          <a:custGeom>
            <a:avLst/>
            <a:gdLst/>
            <a:ahLst/>
            <a:cxnLst/>
            <a:rect l="l" t="t" r="r" b="b"/>
            <a:pathLst>
              <a:path w="888185" h="349723">
                <a:moveTo>
                  <a:pt x="0" y="0"/>
                </a:moveTo>
                <a:lnTo>
                  <a:pt x="888185" y="0"/>
                </a:lnTo>
                <a:lnTo>
                  <a:pt x="888185" y="349723"/>
                </a:lnTo>
                <a:lnTo>
                  <a:pt x="0" y="349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229567" y="612035"/>
            <a:ext cx="1741939" cy="685888"/>
          </a:xfrm>
          <a:custGeom>
            <a:avLst/>
            <a:gdLst/>
            <a:ahLst/>
            <a:cxnLst/>
            <a:rect l="l" t="t" r="r" b="b"/>
            <a:pathLst>
              <a:path w="1741939" h="685888">
                <a:moveTo>
                  <a:pt x="0" y="0"/>
                </a:moveTo>
                <a:lnTo>
                  <a:pt x="1741938" y="0"/>
                </a:lnTo>
                <a:lnTo>
                  <a:pt x="1741938" y="685889"/>
                </a:lnTo>
                <a:lnTo>
                  <a:pt x="0" y="685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700" y="1015781"/>
            <a:ext cx="9410700" cy="2153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Healthcare and Medical Diagnosis</a:t>
            </a:r>
            <a:endParaRPr lang="en-US" sz="4000" b="1" dirty="0">
              <a:solidFill>
                <a:srgbClr val="FFFFFF"/>
              </a:solidFill>
              <a:latin typeface="Codec Pro"/>
              <a:ea typeface="Codec Pro"/>
              <a:cs typeface="Codec Pro"/>
            </a:endParaRPr>
          </a:p>
          <a:p>
            <a:pPr algn="l">
              <a:lnSpc>
                <a:spcPts val="8960"/>
              </a:lnSpc>
              <a:spcBef>
                <a:spcPct val="0"/>
              </a:spcBef>
            </a:pPr>
            <a:endParaRPr lang="en-US" sz="4000" b="1" dirty="0">
              <a:solidFill>
                <a:srgbClr val="FFFFFF"/>
              </a:solidFill>
              <a:latin typeface="Codec Pro Ultra-Bold"/>
              <a:ea typeface="Codec Pro Ultra-Bold"/>
              <a:cs typeface="Codec Pro Ultra-Bold"/>
              <a:sym typeface="Codec Pro Ultra-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1" y="2553159"/>
            <a:ext cx="8724900" cy="4282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15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Medical Imaging:</a:t>
            </a:r>
            <a:r>
              <a:rPr lang="en-US" sz="3200" b="1">
                <a:solidFill>
                  <a:schemeClr val="bg1"/>
                </a:solidFill>
              </a:rPr>
              <a:t> </a:t>
            </a:r>
            <a:r>
              <a:rPr lang="en-US" sz="3200">
                <a:solidFill>
                  <a:schemeClr val="bg1"/>
                </a:solidFill>
              </a:rPr>
              <a:t>ML </a:t>
            </a:r>
            <a:r>
              <a:rPr lang="en-US" sz="3200" dirty="0">
                <a:solidFill>
                  <a:schemeClr val="bg1"/>
                </a:solidFill>
              </a:rPr>
              <a:t>algorithms used in interpreting X-rays, MRIs, and CT scans </a:t>
            </a:r>
            <a:r>
              <a:rPr lang="en-US" sz="3200">
                <a:solidFill>
                  <a:schemeClr val="bg1"/>
                </a:solidFill>
              </a:rPr>
              <a:t>for diagnosis detection.</a:t>
            </a:r>
            <a:endParaRPr lang="en-US" sz="3200" err="1">
              <a:solidFill>
                <a:schemeClr val="bg1"/>
              </a:solidFill>
              <a:cs typeface="Calibri"/>
            </a:endParaRPr>
          </a:p>
          <a:p>
            <a:pPr marL="457200" indent="-457200">
              <a:lnSpc>
                <a:spcPts val="415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>
              <a:solidFill>
                <a:schemeClr val="bg1"/>
              </a:solidFill>
            </a:endParaRPr>
          </a:p>
          <a:p>
            <a:pPr marL="457200" indent="-457200">
              <a:lnSpc>
                <a:spcPts val="415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>
              <a:solidFill>
                <a:schemeClr val="bg1"/>
              </a:solidFill>
            </a:endParaRPr>
          </a:p>
          <a:p>
            <a:pPr marL="457200" indent="-457200" algn="l">
              <a:lnSpc>
                <a:spcPts val="415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Predictive Diagnostics:</a:t>
            </a:r>
            <a:r>
              <a:rPr lang="en-US" sz="3200" dirty="0">
                <a:solidFill>
                  <a:schemeClr val="bg1"/>
                </a:solidFill>
              </a:rPr>
              <a:t> ML models analyze patient data to predict disease outbreaks, treatment outcomes, and readmission rates</a:t>
            </a:r>
            <a:endParaRPr lang="en-US" sz="2968" dirty="0">
              <a:solidFill>
                <a:schemeClr val="bg1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pic>
        <p:nvPicPr>
          <p:cNvPr id="1026" name="Picture 2" descr="Deep learning workflow in radiology: how to get started - AI Blog - ESR |  European Society of Radiology %">
            <a:extLst>
              <a:ext uri="{FF2B5EF4-FFF2-40B4-BE49-F238E27FC236}">
                <a16:creationId xmlns:a16="http://schemas.microsoft.com/office/drawing/2014/main" id="{566B3AE3-B1E2-238E-14B9-9C597318E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2333926"/>
            <a:ext cx="6991827" cy="597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D53805-DF5B-D269-4C75-FE23CDFD2140}"/>
              </a:ext>
            </a:extLst>
          </p:cNvPr>
          <p:cNvSpPr txBox="1"/>
          <p:nvPr/>
        </p:nvSpPr>
        <p:spPr>
          <a:xfrm>
            <a:off x="11744936" y="8509063"/>
            <a:ext cx="456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Deep Learning Workflow in Radiology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025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F4659">
                <a:alpha val="100000"/>
              </a:srgbClr>
            </a:gs>
            <a:gs pos="100000">
              <a:srgbClr val="1C1F2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87803" y="4973166"/>
            <a:ext cx="8090911" cy="7043890"/>
          </a:xfrm>
          <a:custGeom>
            <a:avLst/>
            <a:gdLst/>
            <a:ahLst/>
            <a:cxnLst/>
            <a:rect l="l" t="t" r="r" b="b"/>
            <a:pathLst>
              <a:path w="14007537" h="13990028">
                <a:moveTo>
                  <a:pt x="0" y="0"/>
                </a:moveTo>
                <a:lnTo>
                  <a:pt x="14007537" y="0"/>
                </a:lnTo>
                <a:lnTo>
                  <a:pt x="14007537" y="13990028"/>
                </a:lnTo>
                <a:lnTo>
                  <a:pt x="0" y="13990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773400" y="-1693064"/>
            <a:ext cx="14167628" cy="15226613"/>
            <a:chOff x="0" y="0"/>
            <a:chExt cx="812800" cy="8735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73554"/>
            </a:xfrm>
            <a:custGeom>
              <a:avLst/>
              <a:gdLst/>
              <a:ahLst/>
              <a:cxnLst/>
              <a:rect l="l" t="t" r="r" b="b"/>
              <a:pathLst>
                <a:path w="812800" h="873554">
                  <a:moveTo>
                    <a:pt x="406400" y="0"/>
                  </a:moveTo>
                  <a:cubicBezTo>
                    <a:pt x="181951" y="0"/>
                    <a:pt x="0" y="195552"/>
                    <a:pt x="0" y="436777"/>
                  </a:cubicBezTo>
                  <a:cubicBezTo>
                    <a:pt x="0" y="678002"/>
                    <a:pt x="181951" y="873554"/>
                    <a:pt x="406400" y="873554"/>
                  </a:cubicBezTo>
                  <a:cubicBezTo>
                    <a:pt x="630849" y="873554"/>
                    <a:pt x="812800" y="678002"/>
                    <a:pt x="812800" y="436777"/>
                  </a:cubicBezTo>
                  <a:cubicBezTo>
                    <a:pt x="812800" y="19555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BA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3796"/>
              <a:ext cx="660400" cy="747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847566" y="9090163"/>
            <a:ext cx="5096101" cy="50961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47700" cap="sq">
              <a:solidFill>
                <a:srgbClr val="78BACE">
                  <a:alpha val="7294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98968" y="-2361667"/>
            <a:ext cx="3863694" cy="3773075"/>
            <a:chOff x="0" y="0"/>
            <a:chExt cx="616238" cy="6017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6238" cy="601785"/>
            </a:xfrm>
            <a:custGeom>
              <a:avLst/>
              <a:gdLst/>
              <a:ahLst/>
              <a:cxnLst/>
              <a:rect l="l" t="t" r="r" b="b"/>
              <a:pathLst>
                <a:path w="616238" h="601785">
                  <a:moveTo>
                    <a:pt x="308119" y="0"/>
                  </a:moveTo>
                  <a:cubicBezTo>
                    <a:pt x="137950" y="0"/>
                    <a:pt x="0" y="134714"/>
                    <a:pt x="0" y="300892"/>
                  </a:cubicBezTo>
                  <a:cubicBezTo>
                    <a:pt x="0" y="467071"/>
                    <a:pt x="137950" y="601785"/>
                    <a:pt x="308119" y="601785"/>
                  </a:cubicBezTo>
                  <a:cubicBezTo>
                    <a:pt x="478288" y="601785"/>
                    <a:pt x="616238" y="467071"/>
                    <a:pt x="616238" y="300892"/>
                  </a:cubicBezTo>
                  <a:cubicBezTo>
                    <a:pt x="616238" y="134714"/>
                    <a:pt x="478288" y="0"/>
                    <a:pt x="3081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sq">
              <a:solidFill>
                <a:srgbClr val="78BACE">
                  <a:alpha val="7294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7772" y="18317"/>
              <a:ext cx="500693" cy="527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847017" y="9083439"/>
            <a:ext cx="888185" cy="349723"/>
          </a:xfrm>
          <a:custGeom>
            <a:avLst/>
            <a:gdLst/>
            <a:ahLst/>
            <a:cxnLst/>
            <a:rect l="l" t="t" r="r" b="b"/>
            <a:pathLst>
              <a:path w="888185" h="349723">
                <a:moveTo>
                  <a:pt x="0" y="0"/>
                </a:moveTo>
                <a:lnTo>
                  <a:pt x="888185" y="0"/>
                </a:lnTo>
                <a:lnTo>
                  <a:pt x="888185" y="349722"/>
                </a:lnTo>
                <a:lnTo>
                  <a:pt x="0" y="3497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28700" y="647700"/>
            <a:ext cx="888185" cy="349723"/>
          </a:xfrm>
          <a:custGeom>
            <a:avLst/>
            <a:gdLst/>
            <a:ahLst/>
            <a:cxnLst/>
            <a:rect l="l" t="t" r="r" b="b"/>
            <a:pathLst>
              <a:path w="888185" h="349723">
                <a:moveTo>
                  <a:pt x="0" y="0"/>
                </a:moveTo>
                <a:lnTo>
                  <a:pt x="888185" y="0"/>
                </a:lnTo>
                <a:lnTo>
                  <a:pt x="888185" y="349723"/>
                </a:lnTo>
                <a:lnTo>
                  <a:pt x="0" y="349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229567" y="612035"/>
            <a:ext cx="1741939" cy="685888"/>
          </a:xfrm>
          <a:custGeom>
            <a:avLst/>
            <a:gdLst/>
            <a:ahLst/>
            <a:cxnLst/>
            <a:rect l="l" t="t" r="r" b="b"/>
            <a:pathLst>
              <a:path w="1741939" h="685888">
                <a:moveTo>
                  <a:pt x="0" y="0"/>
                </a:moveTo>
                <a:lnTo>
                  <a:pt x="1741938" y="0"/>
                </a:lnTo>
                <a:lnTo>
                  <a:pt x="1741938" y="685889"/>
                </a:lnTo>
                <a:lnTo>
                  <a:pt x="0" y="685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700" y="1223673"/>
            <a:ext cx="9410700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20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ea typeface="+mn-lt"/>
                <a:cs typeface="+mn-lt"/>
                <a:sym typeface="Codec Pro"/>
              </a:rPr>
              <a:t>Natural Language Processing (NLP)</a:t>
            </a:r>
            <a:endParaRPr lang="en-US" sz="4000" dirty="0">
              <a:ea typeface="+mn-lt"/>
              <a:cs typeface="+mn-l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1" y="2553159"/>
            <a:ext cx="7853884" cy="2666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5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Chatbots and Virtual Assistants:</a:t>
            </a:r>
            <a:r>
              <a:rPr lang="en-US" sz="3200" dirty="0">
                <a:solidFill>
                  <a:schemeClr val="bg1"/>
                </a:solidFill>
              </a:rPr>
              <a:t> Systems like Siri, Alexa, and Google Assistant use machine learning to understand spoken language, answer questions, and perform tasks.</a:t>
            </a:r>
          </a:p>
        </p:txBody>
      </p:sp>
      <p:pic>
        <p:nvPicPr>
          <p:cNvPr id="2050" name="Picture 2" descr="The history of Siri and its impact on today's technology">
            <a:extLst>
              <a:ext uri="{FF2B5EF4-FFF2-40B4-BE49-F238E27FC236}">
                <a16:creationId xmlns:a16="http://schemas.microsoft.com/office/drawing/2014/main" id="{7350336C-A073-2AD6-4030-A8B69FBCF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41" y="5896656"/>
            <a:ext cx="3846999" cy="200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 Alexa - App on Amazon Appstore">
            <a:extLst>
              <a:ext uri="{FF2B5EF4-FFF2-40B4-BE49-F238E27FC236}">
                <a16:creationId xmlns:a16="http://schemas.microsoft.com/office/drawing/2014/main" id="{ED3663B0-55EE-FE7A-2A4C-50B352FA7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0855" y="315237"/>
            <a:ext cx="1204330" cy="120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Assistant | Teneo Developers">
            <a:extLst>
              <a:ext uri="{FF2B5EF4-FFF2-40B4-BE49-F238E27FC236}">
                <a16:creationId xmlns:a16="http://schemas.microsoft.com/office/drawing/2014/main" id="{B4AD32D4-3A51-149F-4D1E-DC03C962A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40" y="4984590"/>
            <a:ext cx="3531032" cy="264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op 8 Applications of Natural Language Processing (NLP) - Eastgate Software">
            <a:extLst>
              <a:ext uri="{FF2B5EF4-FFF2-40B4-BE49-F238E27FC236}">
                <a16:creationId xmlns:a16="http://schemas.microsoft.com/office/drawing/2014/main" id="{45C5DAAE-758F-E2C3-766F-86D6D7D9A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010" y="3053811"/>
            <a:ext cx="8199267" cy="461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769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F4659">
                <a:alpha val="100000"/>
              </a:srgbClr>
            </a:gs>
            <a:gs pos="100000">
              <a:srgbClr val="1C1F2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87803" y="4973166"/>
            <a:ext cx="8090911" cy="7043890"/>
          </a:xfrm>
          <a:custGeom>
            <a:avLst/>
            <a:gdLst/>
            <a:ahLst/>
            <a:cxnLst/>
            <a:rect l="l" t="t" r="r" b="b"/>
            <a:pathLst>
              <a:path w="14007537" h="13990028">
                <a:moveTo>
                  <a:pt x="0" y="0"/>
                </a:moveTo>
                <a:lnTo>
                  <a:pt x="14007537" y="0"/>
                </a:lnTo>
                <a:lnTo>
                  <a:pt x="14007537" y="13990028"/>
                </a:lnTo>
                <a:lnTo>
                  <a:pt x="0" y="13990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773400" y="-1693064"/>
            <a:ext cx="14167628" cy="15226613"/>
            <a:chOff x="0" y="0"/>
            <a:chExt cx="812800" cy="8735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73554"/>
            </a:xfrm>
            <a:custGeom>
              <a:avLst/>
              <a:gdLst/>
              <a:ahLst/>
              <a:cxnLst/>
              <a:rect l="l" t="t" r="r" b="b"/>
              <a:pathLst>
                <a:path w="812800" h="873554">
                  <a:moveTo>
                    <a:pt x="406400" y="0"/>
                  </a:moveTo>
                  <a:cubicBezTo>
                    <a:pt x="181951" y="0"/>
                    <a:pt x="0" y="195552"/>
                    <a:pt x="0" y="436777"/>
                  </a:cubicBezTo>
                  <a:cubicBezTo>
                    <a:pt x="0" y="678002"/>
                    <a:pt x="181951" y="873554"/>
                    <a:pt x="406400" y="873554"/>
                  </a:cubicBezTo>
                  <a:cubicBezTo>
                    <a:pt x="630849" y="873554"/>
                    <a:pt x="812800" y="678002"/>
                    <a:pt x="812800" y="436777"/>
                  </a:cubicBezTo>
                  <a:cubicBezTo>
                    <a:pt x="812800" y="19555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BA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3796"/>
              <a:ext cx="660400" cy="747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847566" y="9090163"/>
            <a:ext cx="5096101" cy="50961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47700" cap="sq">
              <a:solidFill>
                <a:srgbClr val="78BACE">
                  <a:alpha val="7294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98968" y="-2361667"/>
            <a:ext cx="3863694" cy="3773075"/>
            <a:chOff x="0" y="0"/>
            <a:chExt cx="616238" cy="6017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6238" cy="601785"/>
            </a:xfrm>
            <a:custGeom>
              <a:avLst/>
              <a:gdLst/>
              <a:ahLst/>
              <a:cxnLst/>
              <a:rect l="l" t="t" r="r" b="b"/>
              <a:pathLst>
                <a:path w="616238" h="601785">
                  <a:moveTo>
                    <a:pt x="308119" y="0"/>
                  </a:moveTo>
                  <a:cubicBezTo>
                    <a:pt x="137950" y="0"/>
                    <a:pt x="0" y="134714"/>
                    <a:pt x="0" y="300892"/>
                  </a:cubicBezTo>
                  <a:cubicBezTo>
                    <a:pt x="0" y="467071"/>
                    <a:pt x="137950" y="601785"/>
                    <a:pt x="308119" y="601785"/>
                  </a:cubicBezTo>
                  <a:cubicBezTo>
                    <a:pt x="478288" y="601785"/>
                    <a:pt x="616238" y="467071"/>
                    <a:pt x="616238" y="300892"/>
                  </a:cubicBezTo>
                  <a:cubicBezTo>
                    <a:pt x="616238" y="134714"/>
                    <a:pt x="478288" y="0"/>
                    <a:pt x="3081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sq">
              <a:solidFill>
                <a:srgbClr val="78BACE">
                  <a:alpha val="7294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7772" y="18317"/>
              <a:ext cx="500693" cy="527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847017" y="9083439"/>
            <a:ext cx="888185" cy="349723"/>
          </a:xfrm>
          <a:custGeom>
            <a:avLst/>
            <a:gdLst/>
            <a:ahLst/>
            <a:cxnLst/>
            <a:rect l="l" t="t" r="r" b="b"/>
            <a:pathLst>
              <a:path w="888185" h="349723">
                <a:moveTo>
                  <a:pt x="0" y="0"/>
                </a:moveTo>
                <a:lnTo>
                  <a:pt x="888185" y="0"/>
                </a:lnTo>
                <a:lnTo>
                  <a:pt x="888185" y="349722"/>
                </a:lnTo>
                <a:lnTo>
                  <a:pt x="0" y="3497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28700" y="647700"/>
            <a:ext cx="888185" cy="349723"/>
          </a:xfrm>
          <a:custGeom>
            <a:avLst/>
            <a:gdLst/>
            <a:ahLst/>
            <a:cxnLst/>
            <a:rect l="l" t="t" r="r" b="b"/>
            <a:pathLst>
              <a:path w="888185" h="349723">
                <a:moveTo>
                  <a:pt x="0" y="0"/>
                </a:moveTo>
                <a:lnTo>
                  <a:pt x="888185" y="0"/>
                </a:lnTo>
                <a:lnTo>
                  <a:pt x="888185" y="349723"/>
                </a:lnTo>
                <a:lnTo>
                  <a:pt x="0" y="349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229567" y="612035"/>
            <a:ext cx="1741939" cy="685888"/>
          </a:xfrm>
          <a:custGeom>
            <a:avLst/>
            <a:gdLst/>
            <a:ahLst/>
            <a:cxnLst/>
            <a:rect l="l" t="t" r="r" b="b"/>
            <a:pathLst>
              <a:path w="1741939" h="685888">
                <a:moveTo>
                  <a:pt x="0" y="0"/>
                </a:moveTo>
                <a:lnTo>
                  <a:pt x="1741938" y="0"/>
                </a:lnTo>
                <a:lnTo>
                  <a:pt x="1741938" y="685889"/>
                </a:lnTo>
                <a:lnTo>
                  <a:pt x="0" y="685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700" y="1223673"/>
            <a:ext cx="9410700" cy="1077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20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ea typeface="+mn-lt"/>
                <a:cs typeface="+mn-lt"/>
              </a:rPr>
              <a:t>Autonomous Vehicles</a:t>
            </a:r>
            <a:endParaRPr lang="en-US" sz="4000" dirty="0"/>
          </a:p>
          <a:p>
            <a:pPr>
              <a:lnSpc>
                <a:spcPts val="4220"/>
              </a:lnSpc>
              <a:spcBef>
                <a:spcPct val="0"/>
              </a:spcBef>
            </a:pPr>
            <a:endParaRPr lang="en-US" sz="4000" dirty="0">
              <a:ea typeface="+mn-lt"/>
              <a:cs typeface="+mn-l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1" y="2553159"/>
            <a:ext cx="7853884" cy="4282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15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Self-Driving Cars: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>
                <a:solidFill>
                  <a:schemeClr val="bg1"/>
                </a:solidFill>
              </a:rPr>
              <a:t>ML</a:t>
            </a:r>
            <a:r>
              <a:rPr lang="en-US" sz="3200" dirty="0">
                <a:solidFill>
                  <a:schemeClr val="bg1"/>
                </a:solidFill>
              </a:rPr>
              <a:t> models enable cars to understand their surroundings, make decisions, and learn from real-world driving conditions. </a:t>
            </a:r>
          </a:p>
          <a:p>
            <a:pPr algn="l">
              <a:lnSpc>
                <a:spcPts val="4156"/>
              </a:lnSpc>
              <a:spcBef>
                <a:spcPct val="0"/>
              </a:spcBef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 algn="l">
              <a:lnSpc>
                <a:spcPts val="415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Navigation and Traffic Prediction:</a:t>
            </a:r>
            <a:r>
              <a:rPr lang="en-US" sz="3200" dirty="0">
                <a:solidFill>
                  <a:schemeClr val="bg1"/>
                </a:solidFill>
              </a:rPr>
              <a:t> ML helps optimize routes, avoid traffic, and improve fuel efficiency.</a:t>
            </a:r>
          </a:p>
        </p:txBody>
      </p:sp>
      <p:pic>
        <p:nvPicPr>
          <p:cNvPr id="4098" name="Picture 2" descr="Autonomous AI | How Autonomous Systems Work - Caltech Science Exchange">
            <a:extLst>
              <a:ext uri="{FF2B5EF4-FFF2-40B4-BE49-F238E27FC236}">
                <a16:creationId xmlns:a16="http://schemas.microsoft.com/office/drawing/2014/main" id="{D2DFCA6A-EC26-8CAA-7F6F-58D0B1BB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870" y="7011210"/>
            <a:ext cx="5274205" cy="296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utonomous Cars: Levels of Autonomous Driving Explained">
            <a:extLst>
              <a:ext uri="{FF2B5EF4-FFF2-40B4-BE49-F238E27FC236}">
                <a16:creationId xmlns:a16="http://schemas.microsoft.com/office/drawing/2014/main" id="{913DE54F-1E6E-C8A8-50FE-D9D1DB5A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328" y="3097591"/>
            <a:ext cx="7445475" cy="341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89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F4659">
                <a:alpha val="100000"/>
              </a:srgbClr>
            </a:gs>
            <a:gs pos="100000">
              <a:srgbClr val="1C1F2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87803" y="4973166"/>
            <a:ext cx="8090911" cy="7043890"/>
          </a:xfrm>
          <a:custGeom>
            <a:avLst/>
            <a:gdLst/>
            <a:ahLst/>
            <a:cxnLst/>
            <a:rect l="l" t="t" r="r" b="b"/>
            <a:pathLst>
              <a:path w="14007537" h="13990028">
                <a:moveTo>
                  <a:pt x="0" y="0"/>
                </a:moveTo>
                <a:lnTo>
                  <a:pt x="14007537" y="0"/>
                </a:lnTo>
                <a:lnTo>
                  <a:pt x="14007537" y="13990028"/>
                </a:lnTo>
                <a:lnTo>
                  <a:pt x="0" y="13990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773400" y="-1693064"/>
            <a:ext cx="14167628" cy="15226613"/>
            <a:chOff x="0" y="0"/>
            <a:chExt cx="812800" cy="8735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73554"/>
            </a:xfrm>
            <a:custGeom>
              <a:avLst/>
              <a:gdLst/>
              <a:ahLst/>
              <a:cxnLst/>
              <a:rect l="l" t="t" r="r" b="b"/>
              <a:pathLst>
                <a:path w="812800" h="873554">
                  <a:moveTo>
                    <a:pt x="406400" y="0"/>
                  </a:moveTo>
                  <a:cubicBezTo>
                    <a:pt x="181951" y="0"/>
                    <a:pt x="0" y="195552"/>
                    <a:pt x="0" y="436777"/>
                  </a:cubicBezTo>
                  <a:cubicBezTo>
                    <a:pt x="0" y="678002"/>
                    <a:pt x="181951" y="873554"/>
                    <a:pt x="406400" y="873554"/>
                  </a:cubicBezTo>
                  <a:cubicBezTo>
                    <a:pt x="630849" y="873554"/>
                    <a:pt x="812800" y="678002"/>
                    <a:pt x="812800" y="436777"/>
                  </a:cubicBezTo>
                  <a:cubicBezTo>
                    <a:pt x="812800" y="19555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BA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3796"/>
              <a:ext cx="660400" cy="747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847566" y="9090163"/>
            <a:ext cx="5096101" cy="50961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47700" cap="sq">
              <a:solidFill>
                <a:srgbClr val="78BACE">
                  <a:alpha val="7294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98968" y="-2361667"/>
            <a:ext cx="3863694" cy="3773075"/>
            <a:chOff x="0" y="0"/>
            <a:chExt cx="616238" cy="6017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6238" cy="601785"/>
            </a:xfrm>
            <a:custGeom>
              <a:avLst/>
              <a:gdLst/>
              <a:ahLst/>
              <a:cxnLst/>
              <a:rect l="l" t="t" r="r" b="b"/>
              <a:pathLst>
                <a:path w="616238" h="601785">
                  <a:moveTo>
                    <a:pt x="308119" y="0"/>
                  </a:moveTo>
                  <a:cubicBezTo>
                    <a:pt x="137950" y="0"/>
                    <a:pt x="0" y="134714"/>
                    <a:pt x="0" y="300892"/>
                  </a:cubicBezTo>
                  <a:cubicBezTo>
                    <a:pt x="0" y="467071"/>
                    <a:pt x="137950" y="601785"/>
                    <a:pt x="308119" y="601785"/>
                  </a:cubicBezTo>
                  <a:cubicBezTo>
                    <a:pt x="478288" y="601785"/>
                    <a:pt x="616238" y="467071"/>
                    <a:pt x="616238" y="300892"/>
                  </a:cubicBezTo>
                  <a:cubicBezTo>
                    <a:pt x="616238" y="134714"/>
                    <a:pt x="478288" y="0"/>
                    <a:pt x="3081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sq">
              <a:solidFill>
                <a:srgbClr val="78BACE">
                  <a:alpha val="7294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7772" y="18317"/>
              <a:ext cx="500693" cy="527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847017" y="9083439"/>
            <a:ext cx="888185" cy="349723"/>
          </a:xfrm>
          <a:custGeom>
            <a:avLst/>
            <a:gdLst/>
            <a:ahLst/>
            <a:cxnLst/>
            <a:rect l="l" t="t" r="r" b="b"/>
            <a:pathLst>
              <a:path w="888185" h="349723">
                <a:moveTo>
                  <a:pt x="0" y="0"/>
                </a:moveTo>
                <a:lnTo>
                  <a:pt x="888185" y="0"/>
                </a:lnTo>
                <a:lnTo>
                  <a:pt x="888185" y="349722"/>
                </a:lnTo>
                <a:lnTo>
                  <a:pt x="0" y="3497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28700" y="647700"/>
            <a:ext cx="888185" cy="349723"/>
          </a:xfrm>
          <a:custGeom>
            <a:avLst/>
            <a:gdLst/>
            <a:ahLst/>
            <a:cxnLst/>
            <a:rect l="l" t="t" r="r" b="b"/>
            <a:pathLst>
              <a:path w="888185" h="349723">
                <a:moveTo>
                  <a:pt x="0" y="0"/>
                </a:moveTo>
                <a:lnTo>
                  <a:pt x="888185" y="0"/>
                </a:lnTo>
                <a:lnTo>
                  <a:pt x="888185" y="349723"/>
                </a:lnTo>
                <a:lnTo>
                  <a:pt x="0" y="349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229567" y="612035"/>
            <a:ext cx="1741939" cy="685888"/>
          </a:xfrm>
          <a:custGeom>
            <a:avLst/>
            <a:gdLst/>
            <a:ahLst/>
            <a:cxnLst/>
            <a:rect l="l" t="t" r="r" b="b"/>
            <a:pathLst>
              <a:path w="1741939" h="685888">
                <a:moveTo>
                  <a:pt x="0" y="0"/>
                </a:moveTo>
                <a:lnTo>
                  <a:pt x="1741938" y="0"/>
                </a:lnTo>
                <a:lnTo>
                  <a:pt x="1741938" y="685889"/>
                </a:lnTo>
                <a:lnTo>
                  <a:pt x="0" y="685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700" y="1223673"/>
            <a:ext cx="9410700" cy="1077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20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ea typeface="+mn-lt"/>
                <a:cs typeface="+mn-lt"/>
                <a:sym typeface="Codec Pro"/>
              </a:rPr>
              <a:t>Finance and Banking</a:t>
            </a:r>
            <a:endParaRPr lang="en-US" sz="4000" dirty="0"/>
          </a:p>
          <a:p>
            <a:pPr>
              <a:lnSpc>
                <a:spcPts val="4220"/>
              </a:lnSpc>
              <a:spcBef>
                <a:spcPct val="0"/>
              </a:spcBef>
            </a:pPr>
            <a:endParaRPr lang="en-US" sz="4000" dirty="0">
              <a:ea typeface="+mn-lt"/>
              <a:cs typeface="+mn-l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8700" y="2221716"/>
            <a:ext cx="7853884" cy="4282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15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Fraud Detection:</a:t>
            </a:r>
            <a:r>
              <a:rPr lang="en-US" sz="3200" b="1">
                <a:solidFill>
                  <a:schemeClr val="bg1"/>
                </a:solidFill>
              </a:rPr>
              <a:t> </a:t>
            </a:r>
            <a:r>
              <a:rPr lang="en-US" sz="3200">
                <a:solidFill>
                  <a:schemeClr val="bg1"/>
                </a:solidFill>
              </a:rPr>
              <a:t>Used in identifying</a:t>
            </a:r>
            <a:r>
              <a:rPr lang="en-US" sz="3200" dirty="0">
                <a:solidFill>
                  <a:schemeClr val="bg1"/>
                </a:solidFill>
              </a:rPr>
              <a:t> unusual transactions and patterns that might indicate fraud</a:t>
            </a:r>
            <a:r>
              <a:rPr lang="en-US" sz="3200">
                <a:solidFill>
                  <a:schemeClr val="bg1"/>
                </a:solidFill>
              </a:rPr>
              <a:t>.</a:t>
            </a:r>
            <a:endParaRPr lang="en-US" sz="3200">
              <a:solidFill>
                <a:schemeClr val="bg1"/>
              </a:solidFill>
              <a:cs typeface="Calibri"/>
            </a:endParaRPr>
          </a:p>
          <a:p>
            <a:pPr marL="457200" indent="-457200">
              <a:lnSpc>
                <a:spcPts val="415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>
              <a:solidFill>
                <a:schemeClr val="bg1"/>
              </a:solidFill>
            </a:endParaRPr>
          </a:p>
          <a:p>
            <a:pPr marL="457200" indent="-457200">
              <a:lnSpc>
                <a:spcPts val="415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200">
              <a:solidFill>
                <a:schemeClr val="bg1"/>
              </a:solidFill>
            </a:endParaRPr>
          </a:p>
          <a:p>
            <a:pPr marL="457200" indent="-457200" algn="l">
              <a:lnSpc>
                <a:spcPts val="4156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Algorithmic Trading:</a:t>
            </a:r>
            <a:r>
              <a:rPr lang="en-US" sz="3200" dirty="0">
                <a:solidFill>
                  <a:schemeClr val="bg1"/>
                </a:solidFill>
              </a:rPr>
              <a:t> ML algorithms to analyze vast amounts of market data and make high-frequency trades automatically.</a:t>
            </a:r>
            <a:endParaRPr lang="en-US" sz="32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6146" name="Picture 2" descr="AI in Finance and How to develop AI Skills for Finance Professionals">
            <a:extLst>
              <a:ext uri="{FF2B5EF4-FFF2-40B4-BE49-F238E27FC236}">
                <a16:creationId xmlns:a16="http://schemas.microsoft.com/office/drawing/2014/main" id="{0A068F1E-11ED-A25A-71F4-AEB48F809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442" y="7810500"/>
            <a:ext cx="3962399" cy="206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ntroduction To AI In Finance">
            <a:extLst>
              <a:ext uri="{FF2B5EF4-FFF2-40B4-BE49-F238E27FC236}">
                <a16:creationId xmlns:a16="http://schemas.microsoft.com/office/drawing/2014/main" id="{EEA78CCB-2A85-1DDD-F465-271E0A3AF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447" y="2902964"/>
            <a:ext cx="6760706" cy="451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664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F4659">
                <a:alpha val="100000"/>
              </a:srgbClr>
            </a:gs>
            <a:gs pos="100000">
              <a:srgbClr val="1C1F2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87803" y="4973166"/>
            <a:ext cx="8090911" cy="7043890"/>
          </a:xfrm>
          <a:custGeom>
            <a:avLst/>
            <a:gdLst/>
            <a:ahLst/>
            <a:cxnLst/>
            <a:rect l="l" t="t" r="r" b="b"/>
            <a:pathLst>
              <a:path w="14007537" h="13990028">
                <a:moveTo>
                  <a:pt x="0" y="0"/>
                </a:moveTo>
                <a:lnTo>
                  <a:pt x="14007537" y="0"/>
                </a:lnTo>
                <a:lnTo>
                  <a:pt x="14007537" y="13990028"/>
                </a:lnTo>
                <a:lnTo>
                  <a:pt x="0" y="13990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5773400" y="-1693064"/>
            <a:ext cx="14167628" cy="15226613"/>
            <a:chOff x="0" y="0"/>
            <a:chExt cx="812800" cy="8735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73554"/>
            </a:xfrm>
            <a:custGeom>
              <a:avLst/>
              <a:gdLst/>
              <a:ahLst/>
              <a:cxnLst/>
              <a:rect l="l" t="t" r="r" b="b"/>
              <a:pathLst>
                <a:path w="812800" h="873554">
                  <a:moveTo>
                    <a:pt x="406400" y="0"/>
                  </a:moveTo>
                  <a:cubicBezTo>
                    <a:pt x="181951" y="0"/>
                    <a:pt x="0" y="195552"/>
                    <a:pt x="0" y="436777"/>
                  </a:cubicBezTo>
                  <a:cubicBezTo>
                    <a:pt x="0" y="678002"/>
                    <a:pt x="181951" y="873554"/>
                    <a:pt x="406400" y="873554"/>
                  </a:cubicBezTo>
                  <a:cubicBezTo>
                    <a:pt x="630849" y="873554"/>
                    <a:pt x="812800" y="678002"/>
                    <a:pt x="812800" y="436777"/>
                  </a:cubicBezTo>
                  <a:cubicBezTo>
                    <a:pt x="812800" y="19555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BA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3796"/>
              <a:ext cx="660400" cy="747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847566" y="9090163"/>
            <a:ext cx="5096101" cy="50961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47700" cap="sq">
              <a:solidFill>
                <a:srgbClr val="78BACE">
                  <a:alpha val="7294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98968" y="-2361667"/>
            <a:ext cx="3863694" cy="3773075"/>
            <a:chOff x="0" y="0"/>
            <a:chExt cx="616238" cy="6017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6238" cy="601785"/>
            </a:xfrm>
            <a:custGeom>
              <a:avLst/>
              <a:gdLst/>
              <a:ahLst/>
              <a:cxnLst/>
              <a:rect l="l" t="t" r="r" b="b"/>
              <a:pathLst>
                <a:path w="616238" h="601785">
                  <a:moveTo>
                    <a:pt x="308119" y="0"/>
                  </a:moveTo>
                  <a:cubicBezTo>
                    <a:pt x="137950" y="0"/>
                    <a:pt x="0" y="134714"/>
                    <a:pt x="0" y="300892"/>
                  </a:cubicBezTo>
                  <a:cubicBezTo>
                    <a:pt x="0" y="467071"/>
                    <a:pt x="137950" y="601785"/>
                    <a:pt x="308119" y="601785"/>
                  </a:cubicBezTo>
                  <a:cubicBezTo>
                    <a:pt x="478288" y="601785"/>
                    <a:pt x="616238" y="467071"/>
                    <a:pt x="616238" y="300892"/>
                  </a:cubicBezTo>
                  <a:cubicBezTo>
                    <a:pt x="616238" y="134714"/>
                    <a:pt x="478288" y="0"/>
                    <a:pt x="3081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sq">
              <a:solidFill>
                <a:srgbClr val="78BACE">
                  <a:alpha val="7294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7772" y="18317"/>
              <a:ext cx="500693" cy="527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847017" y="9083439"/>
            <a:ext cx="888185" cy="349723"/>
          </a:xfrm>
          <a:custGeom>
            <a:avLst/>
            <a:gdLst/>
            <a:ahLst/>
            <a:cxnLst/>
            <a:rect l="l" t="t" r="r" b="b"/>
            <a:pathLst>
              <a:path w="888185" h="349723">
                <a:moveTo>
                  <a:pt x="0" y="0"/>
                </a:moveTo>
                <a:lnTo>
                  <a:pt x="888185" y="0"/>
                </a:lnTo>
                <a:lnTo>
                  <a:pt x="888185" y="349722"/>
                </a:lnTo>
                <a:lnTo>
                  <a:pt x="0" y="3497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28700" y="647700"/>
            <a:ext cx="888185" cy="349723"/>
          </a:xfrm>
          <a:custGeom>
            <a:avLst/>
            <a:gdLst/>
            <a:ahLst/>
            <a:cxnLst/>
            <a:rect l="l" t="t" r="r" b="b"/>
            <a:pathLst>
              <a:path w="888185" h="349723">
                <a:moveTo>
                  <a:pt x="0" y="0"/>
                </a:moveTo>
                <a:lnTo>
                  <a:pt x="888185" y="0"/>
                </a:lnTo>
                <a:lnTo>
                  <a:pt x="888185" y="349723"/>
                </a:lnTo>
                <a:lnTo>
                  <a:pt x="0" y="349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229567" y="612035"/>
            <a:ext cx="1741939" cy="685888"/>
          </a:xfrm>
          <a:custGeom>
            <a:avLst/>
            <a:gdLst/>
            <a:ahLst/>
            <a:cxnLst/>
            <a:rect l="l" t="t" r="r" b="b"/>
            <a:pathLst>
              <a:path w="1741939" h="685888">
                <a:moveTo>
                  <a:pt x="0" y="0"/>
                </a:moveTo>
                <a:lnTo>
                  <a:pt x="1741938" y="0"/>
                </a:lnTo>
                <a:lnTo>
                  <a:pt x="1741938" y="685889"/>
                </a:lnTo>
                <a:lnTo>
                  <a:pt x="0" y="685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700" y="1223673"/>
            <a:ext cx="9410700" cy="5393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20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ea typeface="+mn-lt"/>
                <a:cs typeface="+mn-lt"/>
                <a:sym typeface="Codec Pro"/>
              </a:rPr>
              <a:t>Linear Regression</a:t>
            </a:r>
            <a:endParaRPr lang="en-US" sz="4000" dirty="0">
              <a:ea typeface="+mn-lt"/>
              <a:cs typeface="+mn-lt"/>
            </a:endParaRPr>
          </a:p>
        </p:txBody>
      </p:sp>
      <p:graphicFrame>
        <p:nvGraphicFramePr>
          <p:cNvPr id="1030" name="TextBox 20">
            <a:extLst>
              <a:ext uri="{FF2B5EF4-FFF2-40B4-BE49-F238E27FC236}">
                <a16:creationId xmlns:a16="http://schemas.microsoft.com/office/drawing/2014/main" id="{8DFA5121-0BF0-E0F2-05FE-4A818ACF4D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5162894"/>
              </p:ext>
            </p:extLst>
          </p:nvPr>
        </p:nvGraphicFramePr>
        <p:xfrm>
          <a:off x="992880" y="2293265"/>
          <a:ext cx="7853884" cy="5359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Picture 6" descr="Machine Learning Algorithms for Beginners with Popular Python Codes">
            <a:extLst>
              <a:ext uri="{FF2B5EF4-FFF2-40B4-BE49-F238E27FC236}">
                <a16:creationId xmlns:a16="http://schemas.microsoft.com/office/drawing/2014/main" id="{6AEA5F64-38C2-D049-24B8-0B03AFBBB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5335252"/>
            <a:ext cx="6208867" cy="399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8" descr="How can you calculate Linear Regression? - Voxco">
            <a:extLst>
              <a:ext uri="{FF2B5EF4-FFF2-40B4-BE49-F238E27FC236}">
                <a16:creationId xmlns:a16="http://schemas.microsoft.com/office/drawing/2014/main" id="{2D5945DA-A700-2FC7-3FA0-F742C46A0D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34" name="Picture 10" descr="How can you calculate Linear Regression? - Voxco">
            <a:extLst>
              <a:ext uri="{FF2B5EF4-FFF2-40B4-BE49-F238E27FC236}">
                <a16:creationId xmlns:a16="http://schemas.microsoft.com/office/drawing/2014/main" id="{705FC628-59ED-D7CD-B94B-79D4767F1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303" y="1172522"/>
            <a:ext cx="6242589" cy="302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B76D01-A21F-2114-ADC2-3283AC2FBB6B}"/>
              </a:ext>
            </a:extLst>
          </p:cNvPr>
          <p:cNvSpPr txBox="1"/>
          <p:nvPr/>
        </p:nvSpPr>
        <p:spPr>
          <a:xfrm>
            <a:off x="1143760" y="7731973"/>
            <a:ext cx="7703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Today’s Demo will consist of exactly this Algorithm!!</a:t>
            </a:r>
            <a:endParaRPr lang="en-CA" sz="2000" dirty="0">
              <a:solidFill>
                <a:schemeClr val="bg1"/>
              </a:solidFill>
            </a:endParaRPr>
          </a:p>
        </p:txBody>
      </p:sp>
      <p:pic>
        <p:nvPicPr>
          <p:cNvPr id="2056" name="Picture 8" descr="Python (programming language) - Wikipedia">
            <a:extLst>
              <a:ext uri="{FF2B5EF4-FFF2-40B4-BE49-F238E27FC236}">
                <a16:creationId xmlns:a16="http://schemas.microsoft.com/office/drawing/2014/main" id="{1F9E5E28-5D1E-5C5E-1E3B-D325DBA4E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088" y="8609950"/>
            <a:ext cx="1255717" cy="137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cikit-learn - Wikipedia">
            <a:extLst>
              <a:ext uri="{FF2B5EF4-FFF2-40B4-BE49-F238E27FC236}">
                <a16:creationId xmlns:a16="http://schemas.microsoft.com/office/drawing/2014/main" id="{3E042B9B-BD1E-0373-99B0-C1F373E27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750" y="8609949"/>
            <a:ext cx="2229578" cy="120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048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F4659">
                <a:alpha val="100000"/>
              </a:srgbClr>
            </a:gs>
            <a:gs pos="100000">
              <a:srgbClr val="1C1F2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-4948360"/>
            <a:ext cx="1282399" cy="15235360"/>
            <a:chOff x="0" y="0"/>
            <a:chExt cx="337751" cy="4012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7751" cy="4012605"/>
            </a:xfrm>
            <a:custGeom>
              <a:avLst/>
              <a:gdLst/>
              <a:ahLst/>
              <a:cxnLst/>
              <a:rect l="l" t="t" r="r" b="b"/>
              <a:pathLst>
                <a:path w="337751" h="4012605">
                  <a:moveTo>
                    <a:pt x="0" y="0"/>
                  </a:moveTo>
                  <a:lnTo>
                    <a:pt x="337751" y="0"/>
                  </a:lnTo>
                  <a:lnTo>
                    <a:pt x="337751" y="4012605"/>
                  </a:lnTo>
                  <a:lnTo>
                    <a:pt x="0" y="4012605"/>
                  </a:lnTo>
                  <a:close/>
                </a:path>
              </a:pathLst>
            </a:custGeom>
            <a:gradFill rotWithShape="1">
              <a:gsLst>
                <a:gs pos="0">
                  <a:srgbClr val="78BACE">
                    <a:alpha val="100000"/>
                  </a:srgbClr>
                </a:gs>
                <a:gs pos="100000">
                  <a:srgbClr val="EA8D11">
                    <a:alpha val="11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7751" cy="4050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07442" y="0"/>
            <a:ext cx="6219228" cy="11255694"/>
            <a:chOff x="0" y="0"/>
            <a:chExt cx="1637986" cy="29644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7986" cy="2964463"/>
            </a:xfrm>
            <a:custGeom>
              <a:avLst/>
              <a:gdLst/>
              <a:ahLst/>
              <a:cxnLst/>
              <a:rect l="l" t="t" r="r" b="b"/>
              <a:pathLst>
                <a:path w="1637986" h="2964463">
                  <a:moveTo>
                    <a:pt x="0" y="0"/>
                  </a:moveTo>
                  <a:lnTo>
                    <a:pt x="1637986" y="0"/>
                  </a:lnTo>
                  <a:lnTo>
                    <a:pt x="1637986" y="2964463"/>
                  </a:lnTo>
                  <a:lnTo>
                    <a:pt x="0" y="2964463"/>
                  </a:lnTo>
                  <a:close/>
                </a:path>
              </a:pathLst>
            </a:custGeom>
            <a:gradFill rotWithShape="1">
              <a:gsLst>
                <a:gs pos="0">
                  <a:srgbClr val="78BACE">
                    <a:alpha val="100000"/>
                  </a:srgbClr>
                </a:gs>
                <a:gs pos="100000">
                  <a:srgbClr val="EA8D11">
                    <a:alpha val="11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637986" cy="30025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60718" y="679487"/>
            <a:ext cx="8928026" cy="8928026"/>
          </a:xfrm>
          <a:custGeom>
            <a:avLst/>
            <a:gdLst/>
            <a:ahLst/>
            <a:cxnLst/>
            <a:rect l="l" t="t" r="r" b="b"/>
            <a:pathLst>
              <a:path w="8928026" h="8928026">
                <a:moveTo>
                  <a:pt x="0" y="0"/>
                </a:moveTo>
                <a:lnTo>
                  <a:pt x="8928026" y="0"/>
                </a:lnTo>
                <a:lnTo>
                  <a:pt x="8928026" y="8928026"/>
                </a:lnTo>
                <a:lnTo>
                  <a:pt x="0" y="8928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472560" y="1513241"/>
            <a:ext cx="7288991" cy="7260519"/>
            <a:chOff x="0" y="0"/>
            <a:chExt cx="6502400" cy="6477000"/>
          </a:xfrm>
        </p:grpSpPr>
        <p:sp>
          <p:nvSpPr>
            <p:cNvPr id="10" name="Freeform 1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712" r="-2471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 flipH="1" flipV="1">
            <a:off x="9861794" y="3187478"/>
            <a:ext cx="10113837" cy="8697900"/>
          </a:xfrm>
          <a:custGeom>
            <a:avLst/>
            <a:gdLst/>
            <a:ahLst/>
            <a:cxnLst/>
            <a:rect l="l" t="t" r="r" b="b"/>
            <a:pathLst>
              <a:path w="10113837" h="8697900">
                <a:moveTo>
                  <a:pt x="10113838" y="8697900"/>
                </a:moveTo>
                <a:lnTo>
                  <a:pt x="0" y="8697900"/>
                </a:lnTo>
                <a:lnTo>
                  <a:pt x="0" y="0"/>
                </a:lnTo>
                <a:lnTo>
                  <a:pt x="10113838" y="0"/>
                </a:lnTo>
                <a:lnTo>
                  <a:pt x="10113838" y="869790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9342962" y="6511648"/>
            <a:ext cx="7811901" cy="2629186"/>
            <a:chOff x="0" y="0"/>
            <a:chExt cx="2057455" cy="6924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7455" cy="692460"/>
            </a:xfrm>
            <a:custGeom>
              <a:avLst/>
              <a:gdLst/>
              <a:ahLst/>
              <a:cxnLst/>
              <a:rect l="l" t="t" r="r" b="b"/>
              <a:pathLst>
                <a:path w="2057455" h="692460">
                  <a:moveTo>
                    <a:pt x="35678" y="0"/>
                  </a:moveTo>
                  <a:lnTo>
                    <a:pt x="2021778" y="0"/>
                  </a:lnTo>
                  <a:cubicBezTo>
                    <a:pt x="2041482" y="0"/>
                    <a:pt x="2057455" y="15973"/>
                    <a:pt x="2057455" y="35678"/>
                  </a:cubicBezTo>
                  <a:lnTo>
                    <a:pt x="2057455" y="656783"/>
                  </a:lnTo>
                  <a:cubicBezTo>
                    <a:pt x="2057455" y="666245"/>
                    <a:pt x="2053696" y="675320"/>
                    <a:pt x="2047005" y="682011"/>
                  </a:cubicBezTo>
                  <a:cubicBezTo>
                    <a:pt x="2040315" y="688702"/>
                    <a:pt x="2031240" y="692460"/>
                    <a:pt x="2021778" y="692460"/>
                  </a:cubicBezTo>
                  <a:lnTo>
                    <a:pt x="35678" y="692460"/>
                  </a:lnTo>
                  <a:cubicBezTo>
                    <a:pt x="26215" y="692460"/>
                    <a:pt x="17141" y="688702"/>
                    <a:pt x="10450" y="682011"/>
                  </a:cubicBezTo>
                  <a:cubicBezTo>
                    <a:pt x="3759" y="675320"/>
                    <a:pt x="0" y="666245"/>
                    <a:pt x="0" y="656783"/>
                  </a:cubicBezTo>
                  <a:lnTo>
                    <a:pt x="0" y="35678"/>
                  </a:lnTo>
                  <a:cubicBezTo>
                    <a:pt x="0" y="26215"/>
                    <a:pt x="3759" y="17141"/>
                    <a:pt x="10450" y="10450"/>
                  </a:cubicBezTo>
                  <a:cubicBezTo>
                    <a:pt x="17141" y="3759"/>
                    <a:pt x="26215" y="0"/>
                    <a:pt x="35678" y="0"/>
                  </a:cubicBezTo>
                  <a:close/>
                </a:path>
              </a:pathLst>
            </a:custGeom>
            <a:solidFill>
              <a:srgbClr val="78BACE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057455" cy="730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340370" y="1054246"/>
            <a:ext cx="5814492" cy="124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43"/>
              </a:lnSpc>
              <a:spcBef>
                <a:spcPct val="0"/>
              </a:spcBef>
            </a:pPr>
            <a:r>
              <a:rPr lang="en-US" sz="7459" b="1" dirty="0">
                <a:solidFill>
                  <a:srgbClr val="78BAC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Kahoot!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61794" y="2701001"/>
            <a:ext cx="7397506" cy="50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56"/>
              </a:lnSpc>
              <a:spcBef>
                <a:spcPct val="0"/>
              </a:spcBef>
            </a:pPr>
            <a:r>
              <a:rPr lang="en-US" sz="2968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The Link should be put into the chat.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0000">
              <a:srgbClr val="3A5560">
                <a:alpha val="93000"/>
              </a:srgbClr>
            </a:gs>
            <a:gs pos="100000">
              <a:srgbClr val="1C1F28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50361" flipH="1">
            <a:off x="-4153347" y="6009170"/>
            <a:ext cx="8063679" cy="6934764"/>
          </a:xfrm>
          <a:custGeom>
            <a:avLst/>
            <a:gdLst/>
            <a:ahLst/>
            <a:cxnLst/>
            <a:rect l="l" t="t" r="r" b="b"/>
            <a:pathLst>
              <a:path w="8063679" h="6934764">
                <a:moveTo>
                  <a:pt x="8063678" y="0"/>
                </a:moveTo>
                <a:lnTo>
                  <a:pt x="0" y="0"/>
                </a:lnTo>
                <a:lnTo>
                  <a:pt x="0" y="6934764"/>
                </a:lnTo>
                <a:lnTo>
                  <a:pt x="8063678" y="6934764"/>
                </a:lnTo>
                <a:lnTo>
                  <a:pt x="806367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214711">
            <a:off x="-791536" y="-2600627"/>
            <a:ext cx="8952001" cy="7698720"/>
          </a:xfrm>
          <a:custGeom>
            <a:avLst/>
            <a:gdLst/>
            <a:ahLst/>
            <a:cxnLst/>
            <a:rect l="l" t="t" r="r" b="b"/>
            <a:pathLst>
              <a:path w="8952001" h="7698720">
                <a:moveTo>
                  <a:pt x="0" y="0"/>
                </a:moveTo>
                <a:lnTo>
                  <a:pt x="8952001" y="0"/>
                </a:lnTo>
                <a:lnTo>
                  <a:pt x="8952001" y="7698721"/>
                </a:lnTo>
                <a:lnTo>
                  <a:pt x="0" y="7698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352628" y="2123040"/>
            <a:ext cx="6668708" cy="666870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96657" y="2367069"/>
            <a:ext cx="6180650" cy="618065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8BACE">
                    <a:alpha val="100000"/>
                  </a:srgbClr>
                </a:gs>
                <a:gs pos="100000">
                  <a:srgbClr val="38567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46523" y="2366151"/>
            <a:ext cx="5925137" cy="607111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flipH="1">
            <a:off x="938274" y="1782005"/>
            <a:ext cx="3675388" cy="7350777"/>
          </a:xfrm>
          <a:custGeom>
            <a:avLst/>
            <a:gdLst/>
            <a:ahLst/>
            <a:cxnLst/>
            <a:rect l="l" t="t" r="r" b="b"/>
            <a:pathLst>
              <a:path w="3675388" h="7350777">
                <a:moveTo>
                  <a:pt x="3675388" y="0"/>
                </a:moveTo>
                <a:lnTo>
                  <a:pt x="0" y="0"/>
                </a:lnTo>
                <a:lnTo>
                  <a:pt x="0" y="7350777"/>
                </a:lnTo>
                <a:lnTo>
                  <a:pt x="3675388" y="7350777"/>
                </a:lnTo>
                <a:lnTo>
                  <a:pt x="367538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4441576" y="8960696"/>
            <a:ext cx="344172" cy="34417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BA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441576" y="1632228"/>
            <a:ext cx="344172" cy="34417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BA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797995" y="-1532449"/>
            <a:ext cx="2414087" cy="241408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8BACE">
                    <a:alpha val="100000"/>
                  </a:srgbClr>
                </a:gs>
                <a:gs pos="100000">
                  <a:srgbClr val="38567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100419" y="9715673"/>
            <a:ext cx="1637332" cy="163733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8BACE">
                    <a:alpha val="100000"/>
                  </a:srgbClr>
                </a:gs>
                <a:gs pos="100000">
                  <a:srgbClr val="38567B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926294" y="8175059"/>
            <a:ext cx="571577" cy="57157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BA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144000" y="918565"/>
            <a:ext cx="619662" cy="619662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BA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16861628" y="8703587"/>
            <a:ext cx="581661" cy="581661"/>
          </a:xfrm>
          <a:custGeom>
            <a:avLst/>
            <a:gdLst/>
            <a:ahLst/>
            <a:cxnLst/>
            <a:rect l="l" t="t" r="r" b="b"/>
            <a:pathLst>
              <a:path w="581661" h="581661">
                <a:moveTo>
                  <a:pt x="0" y="0"/>
                </a:moveTo>
                <a:lnTo>
                  <a:pt x="581661" y="0"/>
                </a:lnTo>
                <a:lnTo>
                  <a:pt x="581661" y="581661"/>
                </a:lnTo>
                <a:lnTo>
                  <a:pt x="0" y="5816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9763662" y="3211895"/>
            <a:ext cx="7646280" cy="15426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2738"/>
              </a:lnSpc>
              <a:spcBef>
                <a:spcPct val="0"/>
              </a:spcBef>
            </a:pPr>
            <a:r>
              <a:rPr lang="en-US" sz="9600" b="1">
                <a:solidFill>
                  <a:srgbClr val="78BAC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503814" y="8858111"/>
            <a:ext cx="9250143" cy="420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518"/>
              </a:lnSpc>
              <a:spcBef>
                <a:spcPct val="0"/>
              </a:spcBef>
            </a:pPr>
            <a:r>
              <a:rPr lang="en-US" sz="2500">
                <a:solidFill>
                  <a:srgbClr val="FFFFFF"/>
                </a:solidFill>
                <a:ea typeface="+mn-lt"/>
                <a:cs typeface="+mn-lt"/>
                <a:sym typeface="Codec Pro"/>
              </a:rPr>
              <a:t>https://github.com/patev61/MacAIEducation2024</a:t>
            </a:r>
            <a:endParaRPr lang="en-US"/>
          </a:p>
        </p:txBody>
      </p:sp>
      <p:sp>
        <p:nvSpPr>
          <p:cNvPr id="41" name="TextBox 41"/>
          <p:cNvSpPr txBox="1"/>
          <p:nvPr/>
        </p:nvSpPr>
        <p:spPr>
          <a:xfrm>
            <a:off x="14504126" y="8578993"/>
            <a:ext cx="2249832" cy="374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58"/>
              </a:lnSpc>
              <a:spcBef>
                <a:spcPct val="0"/>
              </a:spcBef>
            </a:pPr>
            <a:r>
              <a:rPr lang="en-US" sz="197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More Information</a:t>
            </a:r>
          </a:p>
        </p:txBody>
      </p:sp>
      <p:sp>
        <p:nvSpPr>
          <p:cNvPr id="42" name="Freeform 42"/>
          <p:cNvSpPr/>
          <p:nvPr/>
        </p:nvSpPr>
        <p:spPr>
          <a:xfrm>
            <a:off x="6565250" y="1710313"/>
            <a:ext cx="888185" cy="349723"/>
          </a:xfrm>
          <a:custGeom>
            <a:avLst/>
            <a:gdLst/>
            <a:ahLst/>
            <a:cxnLst/>
            <a:rect l="l" t="t" r="r" b="b"/>
            <a:pathLst>
              <a:path w="888185" h="349723">
                <a:moveTo>
                  <a:pt x="0" y="0"/>
                </a:moveTo>
                <a:lnTo>
                  <a:pt x="888185" y="0"/>
                </a:lnTo>
                <a:lnTo>
                  <a:pt x="888185" y="349722"/>
                </a:lnTo>
                <a:lnTo>
                  <a:pt x="0" y="3497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7189589" y="8903987"/>
            <a:ext cx="888185" cy="349723"/>
          </a:xfrm>
          <a:custGeom>
            <a:avLst/>
            <a:gdLst/>
            <a:ahLst/>
            <a:cxnLst/>
            <a:rect l="l" t="t" r="r" b="b"/>
            <a:pathLst>
              <a:path w="888185" h="349723">
                <a:moveTo>
                  <a:pt x="0" y="0"/>
                </a:moveTo>
                <a:lnTo>
                  <a:pt x="888184" y="0"/>
                </a:lnTo>
                <a:lnTo>
                  <a:pt x="888184" y="349723"/>
                </a:lnTo>
                <a:lnTo>
                  <a:pt x="0" y="3497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4" name="Picture 4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FE0F98E-67A7-8515-1D00-826B3DB3CF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47542" y="647363"/>
            <a:ext cx="4644447" cy="15439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67EA3B-B3AB-7D9A-6D7A-318F19C7E62F}"/>
              </a:ext>
            </a:extLst>
          </p:cNvPr>
          <p:cNvSpPr txBox="1"/>
          <p:nvPr/>
        </p:nvSpPr>
        <p:spPr>
          <a:xfrm>
            <a:off x="10174323" y="9489087"/>
            <a:ext cx="7235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>
                <a:solidFill>
                  <a:schemeClr val="bg1"/>
                </a:solidFill>
              </a:rPr>
              <a:t>Feedback Link: https://forms.gle/hJmQ9zC9tt8VhNsa7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263341"/>
            </a:gs>
            <a:gs pos="0">
              <a:srgbClr val="2F4659">
                <a:alpha val="100000"/>
              </a:srgbClr>
            </a:gs>
            <a:gs pos="100000">
              <a:srgbClr val="1C1F28">
                <a:alpha val="100000"/>
              </a:srgbClr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51298" y="-2830981"/>
            <a:ext cx="10113837" cy="8697900"/>
          </a:xfrm>
          <a:custGeom>
            <a:avLst/>
            <a:gdLst/>
            <a:ahLst/>
            <a:cxnLst/>
            <a:rect l="l" t="t" r="r" b="b"/>
            <a:pathLst>
              <a:path w="10113837" h="8697900">
                <a:moveTo>
                  <a:pt x="0" y="0"/>
                </a:moveTo>
                <a:lnTo>
                  <a:pt x="10113837" y="0"/>
                </a:lnTo>
                <a:lnTo>
                  <a:pt x="10113837" y="8697900"/>
                </a:lnTo>
                <a:lnTo>
                  <a:pt x="0" y="8697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3718467" y="5148998"/>
            <a:ext cx="10113837" cy="8697900"/>
          </a:xfrm>
          <a:custGeom>
            <a:avLst/>
            <a:gdLst/>
            <a:ahLst/>
            <a:cxnLst/>
            <a:rect l="l" t="t" r="r" b="b"/>
            <a:pathLst>
              <a:path w="10113837" h="8697900">
                <a:moveTo>
                  <a:pt x="10113837" y="0"/>
                </a:moveTo>
                <a:lnTo>
                  <a:pt x="0" y="0"/>
                </a:lnTo>
                <a:lnTo>
                  <a:pt x="0" y="8697900"/>
                </a:lnTo>
                <a:lnTo>
                  <a:pt x="10113837" y="8697900"/>
                </a:lnTo>
                <a:lnTo>
                  <a:pt x="1011383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6737873" y="8736873"/>
            <a:ext cx="223322" cy="819531"/>
          </a:xfrm>
          <a:custGeom>
            <a:avLst/>
            <a:gdLst/>
            <a:ahLst/>
            <a:cxnLst/>
            <a:rect l="l" t="t" r="r" b="b"/>
            <a:pathLst>
              <a:path w="223322" h="819531">
                <a:moveTo>
                  <a:pt x="0" y="0"/>
                </a:moveTo>
                <a:lnTo>
                  <a:pt x="223323" y="0"/>
                </a:lnTo>
                <a:lnTo>
                  <a:pt x="223323" y="819531"/>
                </a:lnTo>
                <a:lnTo>
                  <a:pt x="0" y="819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400000">
            <a:off x="7936464" y="1108203"/>
            <a:ext cx="223322" cy="819531"/>
          </a:xfrm>
          <a:custGeom>
            <a:avLst/>
            <a:gdLst/>
            <a:ahLst/>
            <a:cxnLst/>
            <a:rect l="l" t="t" r="r" b="b"/>
            <a:pathLst>
              <a:path w="223322" h="819531">
                <a:moveTo>
                  <a:pt x="0" y="0"/>
                </a:moveTo>
                <a:lnTo>
                  <a:pt x="223322" y="0"/>
                </a:lnTo>
                <a:lnTo>
                  <a:pt x="223322" y="819531"/>
                </a:lnTo>
                <a:lnTo>
                  <a:pt x="0" y="819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7638359" y="3249240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638359" y="2276110"/>
            <a:ext cx="7015010" cy="923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0"/>
              </a:lnSpc>
              <a:spcBef>
                <a:spcPct val="0"/>
              </a:spcBef>
            </a:pPr>
            <a:r>
              <a:rPr lang="en-US" sz="5478" b="1" dirty="0">
                <a:solidFill>
                  <a:srgbClr val="78BAC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Brief 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A960B3-E5D0-E1EB-7680-3116BCF260A9}"/>
              </a:ext>
            </a:extLst>
          </p:cNvPr>
          <p:cNvSpPr txBox="1"/>
          <p:nvPr/>
        </p:nvSpPr>
        <p:spPr>
          <a:xfrm>
            <a:off x="7635924" y="3796921"/>
            <a:ext cx="9613709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2800" dirty="0">
                <a:solidFill>
                  <a:schemeClr val="bg1"/>
                </a:solidFill>
                <a:latin typeface="Codec Pro"/>
              </a:rPr>
              <a:t>Vraj Patel – Computer Engineering – 3</a:t>
            </a:r>
            <a:r>
              <a:rPr lang="en-CA" sz="2800" baseline="30000" dirty="0">
                <a:solidFill>
                  <a:schemeClr val="bg1"/>
                </a:solidFill>
                <a:latin typeface="Codec Pro"/>
              </a:rPr>
              <a:t>rd</a:t>
            </a:r>
            <a:r>
              <a:rPr lang="en-CA" sz="2800" dirty="0">
                <a:solidFill>
                  <a:schemeClr val="bg1"/>
                </a:solidFill>
                <a:latin typeface="Codec Pro"/>
              </a:rPr>
              <a:t> Year </a:t>
            </a:r>
          </a:p>
          <a:p>
            <a:endParaRPr lang="en-CA" sz="2800" dirty="0">
              <a:solidFill>
                <a:schemeClr val="bg1"/>
              </a:solidFill>
              <a:latin typeface="Codec Pro"/>
              <a:cs typeface="Calibri"/>
            </a:endParaRPr>
          </a:p>
          <a:p>
            <a:r>
              <a:rPr lang="en-CA" sz="2800" dirty="0">
                <a:solidFill>
                  <a:schemeClr val="bg1"/>
                </a:solidFill>
                <a:latin typeface="Codec Pro"/>
              </a:rPr>
              <a:t>George </a:t>
            </a:r>
            <a:r>
              <a:rPr lang="en-CA" sz="2800" dirty="0" err="1">
                <a:solidFill>
                  <a:schemeClr val="bg1"/>
                </a:solidFill>
                <a:latin typeface="Codec Pro"/>
              </a:rPr>
              <a:t>Ghiugan</a:t>
            </a:r>
            <a:r>
              <a:rPr lang="en-CA" sz="2800" dirty="0">
                <a:solidFill>
                  <a:schemeClr val="bg1"/>
                </a:solidFill>
                <a:latin typeface="Codec Pro"/>
              </a:rPr>
              <a:t> – Computer Science – 2</a:t>
            </a:r>
            <a:r>
              <a:rPr lang="en-CA" sz="2800" baseline="30000" dirty="0">
                <a:solidFill>
                  <a:schemeClr val="bg1"/>
                </a:solidFill>
                <a:latin typeface="Codec Pro"/>
              </a:rPr>
              <a:t>nd</a:t>
            </a:r>
            <a:r>
              <a:rPr lang="en-CA" sz="2800" dirty="0">
                <a:solidFill>
                  <a:schemeClr val="bg1"/>
                </a:solidFill>
                <a:latin typeface="Codec Pro"/>
              </a:rPr>
              <a:t> Year </a:t>
            </a:r>
          </a:p>
          <a:p>
            <a:endParaRPr lang="en-CA" sz="2800" dirty="0">
              <a:solidFill>
                <a:schemeClr val="bg1"/>
              </a:solidFill>
              <a:latin typeface="Codec Pro"/>
              <a:cs typeface="Calibri"/>
            </a:endParaRPr>
          </a:p>
          <a:p>
            <a:r>
              <a:rPr lang="en-CA" sz="2800" dirty="0" err="1">
                <a:solidFill>
                  <a:schemeClr val="bg1"/>
                </a:solidFill>
                <a:latin typeface="Codec Pro"/>
                <a:cs typeface="Calibri"/>
              </a:rPr>
              <a:t>Tamilla</a:t>
            </a:r>
            <a:r>
              <a:rPr lang="en-CA" sz="2800" dirty="0">
                <a:solidFill>
                  <a:schemeClr val="bg1"/>
                </a:solidFill>
                <a:latin typeface="Codec Pro"/>
                <a:cs typeface="Calibri"/>
              </a:rPr>
              <a:t> Zeynalova – Computer Science – 2</a:t>
            </a:r>
            <a:r>
              <a:rPr lang="en-CA" sz="2800" baseline="30000" dirty="0">
                <a:solidFill>
                  <a:schemeClr val="bg1"/>
                </a:solidFill>
                <a:latin typeface="Codec Pro"/>
                <a:cs typeface="Calibri"/>
              </a:rPr>
              <a:t>nd</a:t>
            </a:r>
            <a:r>
              <a:rPr lang="en-CA" sz="2800" dirty="0">
                <a:solidFill>
                  <a:schemeClr val="bg1"/>
                </a:solidFill>
                <a:latin typeface="Codec Pro"/>
                <a:cs typeface="Calibri"/>
              </a:rPr>
              <a:t> Year </a:t>
            </a:r>
          </a:p>
          <a:p>
            <a:endParaRPr lang="en-CA" sz="2800" dirty="0">
              <a:solidFill>
                <a:schemeClr val="bg1"/>
              </a:solidFill>
              <a:latin typeface="Codec Pro"/>
              <a:cs typeface="Calibri"/>
            </a:endParaRPr>
          </a:p>
          <a:p>
            <a:r>
              <a:rPr lang="en-CA" sz="2800" dirty="0">
                <a:solidFill>
                  <a:schemeClr val="bg1"/>
                </a:solidFill>
                <a:latin typeface="Codec Pro"/>
                <a:cs typeface="Calibri"/>
              </a:rPr>
              <a:t>Jasraj Johal – Computer Science – 3</a:t>
            </a:r>
            <a:r>
              <a:rPr lang="en-CA" sz="2800" baseline="30000" dirty="0">
                <a:solidFill>
                  <a:schemeClr val="bg1"/>
                </a:solidFill>
                <a:latin typeface="Codec Pro"/>
                <a:cs typeface="Calibri"/>
              </a:rPr>
              <a:t>rd</a:t>
            </a:r>
            <a:r>
              <a:rPr lang="en-CA" sz="2800" dirty="0">
                <a:solidFill>
                  <a:schemeClr val="bg1"/>
                </a:solidFill>
                <a:latin typeface="Codec Pro"/>
                <a:cs typeface="Calibri"/>
              </a:rPr>
              <a:t> Year</a:t>
            </a:r>
          </a:p>
          <a:p>
            <a:endParaRPr lang="en-CA" sz="2800" dirty="0">
              <a:solidFill>
                <a:schemeClr val="bg1"/>
              </a:solidFill>
              <a:latin typeface="Codec Pro"/>
              <a:cs typeface="Calibri"/>
            </a:endParaRPr>
          </a:p>
          <a:p>
            <a:r>
              <a:rPr lang="en-CA" sz="2800" dirty="0">
                <a:solidFill>
                  <a:schemeClr val="bg1"/>
                </a:solidFill>
                <a:latin typeface="Codec Pro"/>
                <a:cs typeface="Calibri"/>
              </a:rPr>
              <a:t>Kirit Mand – Computer Engineering – 3</a:t>
            </a:r>
            <a:r>
              <a:rPr lang="en-CA" sz="2800" baseline="30000" dirty="0">
                <a:solidFill>
                  <a:schemeClr val="bg1"/>
                </a:solidFill>
                <a:latin typeface="Codec Pro"/>
                <a:cs typeface="Calibri"/>
              </a:rPr>
              <a:t>rd</a:t>
            </a:r>
            <a:r>
              <a:rPr lang="en-CA" sz="2800" dirty="0">
                <a:solidFill>
                  <a:schemeClr val="bg1"/>
                </a:solidFill>
                <a:latin typeface="Codec Pro"/>
                <a:cs typeface="Calibri"/>
              </a:rPr>
              <a:t> Year</a:t>
            </a:r>
          </a:p>
          <a:p>
            <a:endParaRPr lang="en-CA" sz="2800" dirty="0">
              <a:solidFill>
                <a:schemeClr val="bg1"/>
              </a:solidFill>
              <a:latin typeface="Codec Pro"/>
              <a:cs typeface="Calibri"/>
            </a:endParaRPr>
          </a:p>
          <a:p>
            <a:r>
              <a:rPr lang="en-CA" sz="2800" dirty="0">
                <a:solidFill>
                  <a:schemeClr val="bg1"/>
                </a:solidFill>
                <a:latin typeface="Codec Pro"/>
                <a:cs typeface="Calibri"/>
              </a:rPr>
              <a:t>Japneet Singh – Computer Science – 3</a:t>
            </a:r>
            <a:r>
              <a:rPr lang="en-CA" sz="2800" baseline="30000" dirty="0">
                <a:solidFill>
                  <a:schemeClr val="bg1"/>
                </a:solidFill>
                <a:latin typeface="Codec Pro"/>
                <a:cs typeface="Calibri"/>
              </a:rPr>
              <a:t>rd</a:t>
            </a:r>
            <a:r>
              <a:rPr lang="en-CA" sz="2800" dirty="0">
                <a:solidFill>
                  <a:schemeClr val="bg1"/>
                </a:solidFill>
                <a:latin typeface="Codec Pro"/>
                <a:cs typeface="Calibri"/>
              </a:rPr>
              <a:t> Year</a:t>
            </a:r>
          </a:p>
          <a:p>
            <a:endParaRPr lang="en-CA" sz="2800" dirty="0">
              <a:solidFill>
                <a:schemeClr val="bg1"/>
              </a:solidFill>
              <a:latin typeface="Codec Pro"/>
              <a:cs typeface="Calibri"/>
            </a:endParaRPr>
          </a:p>
        </p:txBody>
      </p:sp>
      <p:pic>
        <p:nvPicPr>
          <p:cNvPr id="4098" name="Picture 2" descr="Introduction of an internship report: writing and examples">
            <a:extLst>
              <a:ext uri="{FF2B5EF4-FFF2-40B4-BE49-F238E27FC236}">
                <a16:creationId xmlns:a16="http://schemas.microsoft.com/office/drawing/2014/main" id="{9FB02170-E45D-C2FD-E5A0-3742F1A34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597801"/>
            <a:ext cx="5260330" cy="394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2">
            <a:extLst>
              <a:ext uri="{FF2B5EF4-FFF2-40B4-BE49-F238E27FC236}">
                <a16:creationId xmlns:a16="http://schemas.microsoft.com/office/drawing/2014/main" id="{5BE43D09-C14E-0A22-F217-F544F91464BB}"/>
              </a:ext>
            </a:extLst>
          </p:cNvPr>
          <p:cNvGrpSpPr/>
          <p:nvPr/>
        </p:nvGrpSpPr>
        <p:grpSpPr>
          <a:xfrm rot="-5400000">
            <a:off x="12610786" y="-10120233"/>
            <a:ext cx="13032678" cy="13717851"/>
            <a:chOff x="0" y="0"/>
            <a:chExt cx="812800" cy="81280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61B136AF-6B40-4C7D-3DBA-F6DFA1824B7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8BACE">
                    <a:alpha val="0"/>
                  </a:srgbClr>
                </a:gs>
                <a:gs pos="100000">
                  <a:srgbClr val="38567B">
                    <a:alpha val="9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764762A6-FD32-DD23-0DCD-6706CAE6DB7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F336BDE-7703-8959-7A56-C702DE089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4202" y="626574"/>
            <a:ext cx="2681410" cy="8913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263341"/>
            </a:gs>
            <a:gs pos="0">
              <a:srgbClr val="2F4659">
                <a:alpha val="100000"/>
              </a:srgbClr>
            </a:gs>
            <a:gs pos="100000">
              <a:srgbClr val="1C1F2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 rot="16200000">
            <a:off x="13262128" y="859185"/>
            <a:ext cx="8170541" cy="864191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12" name="Group 12"/>
          <p:cNvGrpSpPr/>
          <p:nvPr/>
        </p:nvGrpSpPr>
        <p:grpSpPr>
          <a:xfrm>
            <a:off x="1305245" y="2885569"/>
            <a:ext cx="7272225" cy="809007"/>
            <a:chOff x="0" y="-38100"/>
            <a:chExt cx="1068728" cy="2130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68728" cy="174972"/>
            </a:xfrm>
            <a:prstGeom prst="roundRect">
              <a:avLst/>
            </a:prstGeom>
            <a:solidFill>
              <a:srgbClr val="78BA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68728" cy="213072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653822" y="1085190"/>
            <a:ext cx="1392155" cy="191421"/>
          </a:xfrm>
          <a:custGeom>
            <a:avLst/>
            <a:gdLst/>
            <a:ahLst/>
            <a:cxnLst/>
            <a:rect l="l" t="t" r="r" b="b"/>
            <a:pathLst>
              <a:path w="1392155" h="191421">
                <a:moveTo>
                  <a:pt x="0" y="0"/>
                </a:moveTo>
                <a:lnTo>
                  <a:pt x="1392155" y="0"/>
                </a:lnTo>
                <a:lnTo>
                  <a:pt x="1392155" y="191421"/>
                </a:lnTo>
                <a:lnTo>
                  <a:pt x="0" y="191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209692" y="1280381"/>
            <a:ext cx="3668911" cy="1163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59"/>
              </a:lnSpc>
              <a:spcBef>
                <a:spcPct val="0"/>
              </a:spcBef>
            </a:pPr>
            <a:r>
              <a:rPr lang="en-US" sz="6899" b="1" dirty="0">
                <a:solidFill>
                  <a:srgbClr val="78BACE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Agenda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69569" y="3171086"/>
            <a:ext cx="5617031" cy="385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7"/>
              </a:lnSpc>
              <a:spcBef>
                <a:spcPct val="0"/>
              </a:spcBef>
            </a:pPr>
            <a:r>
              <a:rPr lang="en-US" sz="2312" b="1" dirty="0">
                <a:solidFill>
                  <a:srgbClr val="3A3E4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1. What is </a:t>
            </a:r>
            <a:r>
              <a:rPr lang="en-US" sz="2312" b="1">
                <a:solidFill>
                  <a:srgbClr val="3A3E4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Machine Learning</a:t>
            </a:r>
            <a:endParaRPr lang="en-US" sz="2312" b="1" dirty="0">
              <a:solidFill>
                <a:srgbClr val="3A3E46"/>
              </a:solidFill>
              <a:latin typeface="Codec Pro Ultra-Bold"/>
              <a:ea typeface="Codec Pro Ultra-Bold"/>
              <a:cs typeface="Codec Pro Ultra-Bold"/>
              <a:sym typeface="Codec Pro Ultra-Bold"/>
            </a:endParaRPr>
          </a:p>
        </p:txBody>
      </p:sp>
      <p:sp>
        <p:nvSpPr>
          <p:cNvPr id="37" name="Freeform 37"/>
          <p:cNvSpPr/>
          <p:nvPr/>
        </p:nvSpPr>
        <p:spPr>
          <a:xfrm>
            <a:off x="7232770" y="1276611"/>
            <a:ext cx="888185" cy="349723"/>
          </a:xfrm>
          <a:custGeom>
            <a:avLst/>
            <a:gdLst/>
            <a:ahLst/>
            <a:cxnLst/>
            <a:rect l="l" t="t" r="r" b="b"/>
            <a:pathLst>
              <a:path w="888185" h="349723">
                <a:moveTo>
                  <a:pt x="0" y="0"/>
                </a:moveTo>
                <a:lnTo>
                  <a:pt x="888185" y="0"/>
                </a:lnTo>
                <a:lnTo>
                  <a:pt x="888185" y="349722"/>
                </a:lnTo>
                <a:lnTo>
                  <a:pt x="0" y="349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3" name="Group 12">
            <a:extLst>
              <a:ext uri="{FF2B5EF4-FFF2-40B4-BE49-F238E27FC236}">
                <a16:creationId xmlns:a16="http://schemas.microsoft.com/office/drawing/2014/main" id="{8215D9FD-0CF9-BF75-5E1D-47FE2F9A2278}"/>
              </a:ext>
            </a:extLst>
          </p:cNvPr>
          <p:cNvGrpSpPr/>
          <p:nvPr/>
        </p:nvGrpSpPr>
        <p:grpSpPr>
          <a:xfrm>
            <a:off x="1295719" y="3885285"/>
            <a:ext cx="7272226" cy="809007"/>
            <a:chOff x="0" y="-38100"/>
            <a:chExt cx="1068728" cy="213072"/>
          </a:xfrm>
        </p:grpSpPr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FF5CB97B-0551-B7AA-0E81-681A1E64F792}"/>
                </a:ext>
              </a:extLst>
            </p:cNvPr>
            <p:cNvSpPr/>
            <p:nvPr/>
          </p:nvSpPr>
          <p:spPr>
            <a:xfrm>
              <a:off x="0" y="0"/>
              <a:ext cx="1068728" cy="174972"/>
            </a:xfrm>
            <a:prstGeom prst="roundRect">
              <a:avLst/>
            </a:prstGeom>
            <a:solidFill>
              <a:srgbClr val="78BA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14">
              <a:extLst>
                <a:ext uri="{FF2B5EF4-FFF2-40B4-BE49-F238E27FC236}">
                  <a16:creationId xmlns:a16="http://schemas.microsoft.com/office/drawing/2014/main" id="{F6D8C804-8BFE-F39B-C928-2106E4A69B52}"/>
                </a:ext>
              </a:extLst>
            </p:cNvPr>
            <p:cNvSpPr txBox="1"/>
            <p:nvPr/>
          </p:nvSpPr>
          <p:spPr>
            <a:xfrm>
              <a:off x="0" y="-38100"/>
              <a:ext cx="1068728" cy="213072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TextBox 36">
            <a:extLst>
              <a:ext uri="{FF2B5EF4-FFF2-40B4-BE49-F238E27FC236}">
                <a16:creationId xmlns:a16="http://schemas.microsoft.com/office/drawing/2014/main" id="{59E20670-9DE8-7582-53FD-73B3851560CD}"/>
              </a:ext>
            </a:extLst>
          </p:cNvPr>
          <p:cNvSpPr txBox="1"/>
          <p:nvPr/>
        </p:nvSpPr>
        <p:spPr>
          <a:xfrm>
            <a:off x="1450519" y="4173133"/>
            <a:ext cx="5255081" cy="385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7"/>
              </a:lnSpc>
              <a:spcBef>
                <a:spcPct val="0"/>
              </a:spcBef>
            </a:pPr>
            <a:r>
              <a:rPr lang="en-US" sz="2312" b="1" dirty="0">
                <a:solidFill>
                  <a:srgbClr val="3A3E4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2. Types of </a:t>
            </a:r>
            <a:r>
              <a:rPr lang="en-US" sz="2312" b="1">
                <a:solidFill>
                  <a:srgbClr val="3A3E4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Machine Learning</a:t>
            </a:r>
            <a:endParaRPr lang="en-US" sz="2312" b="1" dirty="0">
              <a:solidFill>
                <a:srgbClr val="3A3E46"/>
              </a:solidFill>
              <a:latin typeface="Codec Pro Ultra-Bold"/>
              <a:ea typeface="Codec Pro Ultra-Bold"/>
              <a:cs typeface="Codec Pro Ultra-Bold"/>
              <a:sym typeface="Codec Pro Ultra-Bold"/>
            </a:endParaRPr>
          </a:p>
        </p:txBody>
      </p:sp>
      <p:grpSp>
        <p:nvGrpSpPr>
          <p:cNvPr id="47" name="Group 12">
            <a:extLst>
              <a:ext uri="{FF2B5EF4-FFF2-40B4-BE49-F238E27FC236}">
                <a16:creationId xmlns:a16="http://schemas.microsoft.com/office/drawing/2014/main" id="{C5AB8473-68D5-CBAC-5F93-B8CEF2B79C0B}"/>
              </a:ext>
            </a:extLst>
          </p:cNvPr>
          <p:cNvGrpSpPr/>
          <p:nvPr/>
        </p:nvGrpSpPr>
        <p:grpSpPr>
          <a:xfrm>
            <a:off x="1305244" y="4865544"/>
            <a:ext cx="7272226" cy="809007"/>
            <a:chOff x="0" y="-38100"/>
            <a:chExt cx="1068728" cy="213072"/>
          </a:xfrm>
        </p:grpSpPr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19B2E051-3FC1-85F7-B88E-141E85EFD513}"/>
                </a:ext>
              </a:extLst>
            </p:cNvPr>
            <p:cNvSpPr/>
            <p:nvPr/>
          </p:nvSpPr>
          <p:spPr>
            <a:xfrm>
              <a:off x="0" y="0"/>
              <a:ext cx="1068728" cy="174972"/>
            </a:xfrm>
            <a:prstGeom prst="roundRect">
              <a:avLst/>
            </a:prstGeom>
            <a:solidFill>
              <a:srgbClr val="78BAC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14">
              <a:extLst>
                <a:ext uri="{FF2B5EF4-FFF2-40B4-BE49-F238E27FC236}">
                  <a16:creationId xmlns:a16="http://schemas.microsoft.com/office/drawing/2014/main" id="{12714AF8-CD12-150C-F9D5-FF3AC1ADA21E}"/>
                </a:ext>
              </a:extLst>
            </p:cNvPr>
            <p:cNvSpPr txBox="1"/>
            <p:nvPr/>
          </p:nvSpPr>
          <p:spPr>
            <a:xfrm>
              <a:off x="0" y="-38100"/>
              <a:ext cx="1068728" cy="213072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0" name="TextBox 36">
            <a:extLst>
              <a:ext uri="{FF2B5EF4-FFF2-40B4-BE49-F238E27FC236}">
                <a16:creationId xmlns:a16="http://schemas.microsoft.com/office/drawing/2014/main" id="{289C04B0-D30B-E008-182B-C6BEB0AA91D7}"/>
              </a:ext>
            </a:extLst>
          </p:cNvPr>
          <p:cNvSpPr txBox="1"/>
          <p:nvPr/>
        </p:nvSpPr>
        <p:spPr>
          <a:xfrm>
            <a:off x="1447798" y="5121066"/>
            <a:ext cx="5571350" cy="426074"/>
          </a:xfrm>
          <a:prstGeom prst="round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7"/>
              </a:lnSpc>
              <a:spcBef>
                <a:spcPct val="0"/>
              </a:spcBef>
            </a:pPr>
            <a:r>
              <a:rPr lang="en-US" sz="2312" b="1" dirty="0">
                <a:solidFill>
                  <a:srgbClr val="3A3E4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3. Real World Applications</a:t>
            </a:r>
          </a:p>
        </p:txBody>
      </p:sp>
      <p:grpSp>
        <p:nvGrpSpPr>
          <p:cNvPr id="73" name="Group 12">
            <a:extLst>
              <a:ext uri="{FF2B5EF4-FFF2-40B4-BE49-F238E27FC236}">
                <a16:creationId xmlns:a16="http://schemas.microsoft.com/office/drawing/2014/main" id="{8598156A-531F-959C-22AE-6316E4BC4B7F}"/>
              </a:ext>
            </a:extLst>
          </p:cNvPr>
          <p:cNvGrpSpPr/>
          <p:nvPr/>
        </p:nvGrpSpPr>
        <p:grpSpPr>
          <a:xfrm>
            <a:off x="1295719" y="6845519"/>
            <a:ext cx="7219622" cy="809007"/>
            <a:chOff x="0" y="-38100"/>
            <a:chExt cx="1068728" cy="213072"/>
          </a:xfrm>
        </p:grpSpPr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451C2435-D117-0D3A-37E1-DA3D5A63F68B}"/>
                </a:ext>
              </a:extLst>
            </p:cNvPr>
            <p:cNvSpPr/>
            <p:nvPr/>
          </p:nvSpPr>
          <p:spPr>
            <a:xfrm>
              <a:off x="0" y="0"/>
              <a:ext cx="1068728" cy="174972"/>
            </a:xfrm>
            <a:prstGeom prst="roundRect">
              <a:avLst/>
            </a:prstGeom>
            <a:solidFill>
              <a:srgbClr val="78BACE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TextBox 14">
              <a:extLst>
                <a:ext uri="{FF2B5EF4-FFF2-40B4-BE49-F238E27FC236}">
                  <a16:creationId xmlns:a16="http://schemas.microsoft.com/office/drawing/2014/main" id="{D4068E58-6B01-F861-33F6-1EB7255AD3A4}"/>
                </a:ext>
              </a:extLst>
            </p:cNvPr>
            <p:cNvSpPr txBox="1"/>
            <p:nvPr/>
          </p:nvSpPr>
          <p:spPr>
            <a:xfrm>
              <a:off x="0" y="-38100"/>
              <a:ext cx="1068728" cy="213072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6" name="TextBox 36">
            <a:extLst>
              <a:ext uri="{FF2B5EF4-FFF2-40B4-BE49-F238E27FC236}">
                <a16:creationId xmlns:a16="http://schemas.microsoft.com/office/drawing/2014/main" id="{12CE473D-2864-F130-65ED-8D86C020B83C}"/>
              </a:ext>
            </a:extLst>
          </p:cNvPr>
          <p:cNvSpPr txBox="1"/>
          <p:nvPr/>
        </p:nvSpPr>
        <p:spPr>
          <a:xfrm>
            <a:off x="1451342" y="7129800"/>
            <a:ext cx="3668911" cy="385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7"/>
              </a:lnSpc>
              <a:spcBef>
                <a:spcPct val="0"/>
              </a:spcBef>
            </a:pPr>
            <a:r>
              <a:rPr lang="en-US" sz="2310" b="1" dirty="0">
                <a:solidFill>
                  <a:srgbClr val="3A3E4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5. Kahoot Time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70F94F98-CA19-BB75-2D47-9C8BE2450AE6}"/>
              </a:ext>
            </a:extLst>
          </p:cNvPr>
          <p:cNvGrpSpPr/>
          <p:nvPr/>
        </p:nvGrpSpPr>
        <p:grpSpPr>
          <a:xfrm rot="-5400000">
            <a:off x="11605682" y="-1809568"/>
            <a:ext cx="15354581" cy="15692160"/>
            <a:chOff x="0" y="0"/>
            <a:chExt cx="812800" cy="812800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59EA276E-EE1B-493B-F542-80D531AECFC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8BACE">
                    <a:alpha val="0"/>
                  </a:srgbClr>
                </a:gs>
                <a:gs pos="100000">
                  <a:srgbClr val="38567B">
                    <a:alpha val="9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69FF3ADF-41EB-5733-BF06-5859E47552C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209888D-B10B-B5E7-9707-9666D17B0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4577" y="626574"/>
            <a:ext cx="3731035" cy="1240326"/>
          </a:xfrm>
          <a:prstGeom prst="rect">
            <a:avLst/>
          </a:prstGeom>
        </p:spPr>
      </p:pic>
      <p:grpSp>
        <p:nvGrpSpPr>
          <p:cNvPr id="18" name="Group 12">
            <a:extLst>
              <a:ext uri="{FF2B5EF4-FFF2-40B4-BE49-F238E27FC236}">
                <a16:creationId xmlns:a16="http://schemas.microsoft.com/office/drawing/2014/main" id="{2769C07D-3F79-6876-0957-09587AEBDA50}"/>
              </a:ext>
            </a:extLst>
          </p:cNvPr>
          <p:cNvGrpSpPr/>
          <p:nvPr/>
        </p:nvGrpSpPr>
        <p:grpSpPr>
          <a:xfrm>
            <a:off x="1305244" y="5814171"/>
            <a:ext cx="7219622" cy="809007"/>
            <a:chOff x="0" y="-38100"/>
            <a:chExt cx="1068728" cy="213072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C3C6A165-92B7-B61E-82F9-F31E79533DBD}"/>
                </a:ext>
              </a:extLst>
            </p:cNvPr>
            <p:cNvSpPr/>
            <p:nvPr/>
          </p:nvSpPr>
          <p:spPr>
            <a:xfrm>
              <a:off x="0" y="0"/>
              <a:ext cx="1068728" cy="174972"/>
            </a:xfrm>
            <a:prstGeom prst="roundRect">
              <a:avLst/>
            </a:prstGeom>
            <a:solidFill>
              <a:srgbClr val="78BACE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Box 14">
              <a:extLst>
                <a:ext uri="{FF2B5EF4-FFF2-40B4-BE49-F238E27FC236}">
                  <a16:creationId xmlns:a16="http://schemas.microsoft.com/office/drawing/2014/main" id="{2836110A-5091-EC50-0ADD-758F42A78410}"/>
                </a:ext>
              </a:extLst>
            </p:cNvPr>
            <p:cNvSpPr txBox="1"/>
            <p:nvPr/>
          </p:nvSpPr>
          <p:spPr>
            <a:xfrm>
              <a:off x="0" y="-38100"/>
              <a:ext cx="1068728" cy="213072"/>
            </a:xfrm>
            <a:prstGeom prst="round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36">
            <a:extLst>
              <a:ext uri="{FF2B5EF4-FFF2-40B4-BE49-F238E27FC236}">
                <a16:creationId xmlns:a16="http://schemas.microsoft.com/office/drawing/2014/main" id="{95191B87-E3DA-B3F7-C054-8A223CB532AB}"/>
              </a:ext>
            </a:extLst>
          </p:cNvPr>
          <p:cNvSpPr txBox="1"/>
          <p:nvPr/>
        </p:nvSpPr>
        <p:spPr>
          <a:xfrm>
            <a:off x="1447798" y="6098452"/>
            <a:ext cx="3668911" cy="385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37"/>
              </a:lnSpc>
              <a:spcBef>
                <a:spcPct val="0"/>
              </a:spcBef>
            </a:pPr>
            <a:r>
              <a:rPr lang="en-US" sz="2310" b="1" dirty="0">
                <a:solidFill>
                  <a:srgbClr val="3A3E4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4. Demo Creation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F4659">
                <a:alpha val="100000"/>
              </a:srgbClr>
            </a:gs>
            <a:gs pos="100000">
              <a:srgbClr val="1C1F2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8944813" y="3336185"/>
            <a:ext cx="8136904" cy="1807315"/>
            <a:chOff x="0" y="0"/>
            <a:chExt cx="2187184" cy="6274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7184" cy="627484"/>
            </a:xfrm>
            <a:custGeom>
              <a:avLst/>
              <a:gdLst/>
              <a:ahLst/>
              <a:cxnLst/>
              <a:rect l="l" t="t" r="r" b="b"/>
              <a:pathLst>
                <a:path w="2187184" h="627484">
                  <a:moveTo>
                    <a:pt x="25689" y="0"/>
                  </a:moveTo>
                  <a:lnTo>
                    <a:pt x="2161494" y="0"/>
                  </a:lnTo>
                  <a:cubicBezTo>
                    <a:pt x="2168307" y="0"/>
                    <a:pt x="2174842" y="2707"/>
                    <a:pt x="2179659" y="7524"/>
                  </a:cubicBezTo>
                  <a:cubicBezTo>
                    <a:pt x="2184477" y="12342"/>
                    <a:pt x="2187184" y="18876"/>
                    <a:pt x="2187184" y="25689"/>
                  </a:cubicBezTo>
                  <a:lnTo>
                    <a:pt x="2187184" y="601795"/>
                  </a:lnTo>
                  <a:cubicBezTo>
                    <a:pt x="2187184" y="608608"/>
                    <a:pt x="2184477" y="615142"/>
                    <a:pt x="2179659" y="619960"/>
                  </a:cubicBezTo>
                  <a:cubicBezTo>
                    <a:pt x="2174842" y="624778"/>
                    <a:pt x="2168307" y="627484"/>
                    <a:pt x="2161494" y="627484"/>
                  </a:cubicBezTo>
                  <a:lnTo>
                    <a:pt x="25689" y="627484"/>
                  </a:lnTo>
                  <a:cubicBezTo>
                    <a:pt x="18876" y="627484"/>
                    <a:pt x="12342" y="624778"/>
                    <a:pt x="7524" y="619960"/>
                  </a:cubicBezTo>
                  <a:cubicBezTo>
                    <a:pt x="2707" y="615142"/>
                    <a:pt x="0" y="608608"/>
                    <a:pt x="0" y="601795"/>
                  </a:cubicBezTo>
                  <a:lnTo>
                    <a:pt x="0" y="25689"/>
                  </a:lnTo>
                  <a:cubicBezTo>
                    <a:pt x="0" y="18876"/>
                    <a:pt x="2707" y="12342"/>
                    <a:pt x="7524" y="7524"/>
                  </a:cubicBezTo>
                  <a:cubicBezTo>
                    <a:pt x="12342" y="2707"/>
                    <a:pt x="18876" y="0"/>
                    <a:pt x="25689" y="0"/>
                  </a:cubicBezTo>
                  <a:close/>
                </a:path>
              </a:pathLst>
            </a:custGeom>
            <a:solidFill>
              <a:srgbClr val="FFFFFF">
                <a:alpha val="3764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87184" cy="665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65173" y="9449721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82925" y="9348779"/>
            <a:ext cx="817275" cy="100942"/>
          </a:xfrm>
          <a:custGeom>
            <a:avLst/>
            <a:gdLst/>
            <a:ahLst/>
            <a:cxnLst/>
            <a:rect l="l" t="t" r="r" b="b"/>
            <a:pathLst>
              <a:path w="1191153" h="163784">
                <a:moveTo>
                  <a:pt x="0" y="0"/>
                </a:moveTo>
                <a:lnTo>
                  <a:pt x="1191153" y="0"/>
                </a:lnTo>
                <a:lnTo>
                  <a:pt x="1191153" y="163784"/>
                </a:lnTo>
                <a:lnTo>
                  <a:pt x="0" y="163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140606" y="1028700"/>
            <a:ext cx="1118694" cy="440486"/>
          </a:xfrm>
          <a:custGeom>
            <a:avLst/>
            <a:gdLst/>
            <a:ahLst/>
            <a:cxnLst/>
            <a:rect l="l" t="t" r="r" b="b"/>
            <a:pathLst>
              <a:path w="1118694" h="440486">
                <a:moveTo>
                  <a:pt x="0" y="0"/>
                </a:moveTo>
                <a:lnTo>
                  <a:pt x="1118694" y="0"/>
                </a:lnTo>
                <a:lnTo>
                  <a:pt x="1118694" y="440486"/>
                </a:lnTo>
                <a:lnTo>
                  <a:pt x="0" y="4404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7371639" y="8868409"/>
            <a:ext cx="990200" cy="389891"/>
          </a:xfrm>
          <a:custGeom>
            <a:avLst/>
            <a:gdLst/>
            <a:ahLst/>
            <a:cxnLst/>
            <a:rect l="l" t="t" r="r" b="b"/>
            <a:pathLst>
              <a:path w="990200" h="389891">
                <a:moveTo>
                  <a:pt x="0" y="0"/>
                </a:moveTo>
                <a:lnTo>
                  <a:pt x="990200" y="0"/>
                </a:lnTo>
                <a:lnTo>
                  <a:pt x="990200" y="389891"/>
                </a:lnTo>
                <a:lnTo>
                  <a:pt x="0" y="389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743004" y="2971091"/>
            <a:ext cx="1007080" cy="650024"/>
          </a:xfrm>
          <a:custGeom>
            <a:avLst/>
            <a:gdLst/>
            <a:ahLst/>
            <a:cxnLst/>
            <a:rect l="l" t="t" r="r" b="b"/>
            <a:pathLst>
              <a:path w="1333070" h="860436">
                <a:moveTo>
                  <a:pt x="0" y="0"/>
                </a:moveTo>
                <a:lnTo>
                  <a:pt x="1333070" y="0"/>
                </a:lnTo>
                <a:lnTo>
                  <a:pt x="1333070" y="860436"/>
                </a:lnTo>
                <a:lnTo>
                  <a:pt x="0" y="8604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944813" y="720714"/>
            <a:ext cx="5342112" cy="100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What 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44813" y="1639026"/>
            <a:ext cx="8440215" cy="100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78BAC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Machine Learning?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46544" y="3776640"/>
            <a:ext cx="7533443" cy="113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84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Learning is any process by which a system improves performance from experience </a:t>
            </a:r>
          </a:p>
          <a:p>
            <a:pPr algn="l">
              <a:lnSpc>
                <a:spcPts val="2984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					        - Herbert Simon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44813" y="5976081"/>
            <a:ext cx="8136904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1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AI that learns from data to find patterns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AD6AE5-8477-4C5A-F99D-5291A36F5A0E}"/>
              </a:ext>
            </a:extLst>
          </p:cNvPr>
          <p:cNvSpPr txBox="1"/>
          <p:nvPr/>
        </p:nvSpPr>
        <p:spPr>
          <a:xfrm>
            <a:off x="1974078" y="4076664"/>
            <a:ext cx="221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Placeholder for image</a:t>
            </a:r>
          </a:p>
        </p:txBody>
      </p:sp>
      <p:pic>
        <p:nvPicPr>
          <p:cNvPr id="4" name="Picture 3" descr="A white and blue brain&#10;&#10;Description automatically generated with medium confidence">
            <a:extLst>
              <a:ext uri="{FF2B5EF4-FFF2-40B4-BE49-F238E27FC236}">
                <a16:creationId xmlns:a16="http://schemas.microsoft.com/office/drawing/2014/main" id="{6544CB15-A2AC-2FA3-B049-6B9754470E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15" y="872789"/>
            <a:ext cx="5264819" cy="5264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151E2CF-D862-05ED-FCE3-FF10644A0B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6106483"/>
              </p:ext>
            </p:extLst>
          </p:nvPr>
        </p:nvGraphicFramePr>
        <p:xfrm>
          <a:off x="2297382" y="7192962"/>
          <a:ext cx="13693235" cy="1194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F4659">
                <a:alpha val="100000"/>
              </a:srgbClr>
            </a:gs>
            <a:gs pos="100000">
              <a:srgbClr val="1C1F2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47164" y="-2826723"/>
            <a:ext cx="14007537" cy="13990028"/>
          </a:xfrm>
          <a:custGeom>
            <a:avLst/>
            <a:gdLst/>
            <a:ahLst/>
            <a:cxnLst/>
            <a:rect l="l" t="t" r="r" b="b"/>
            <a:pathLst>
              <a:path w="14007537" h="13990028">
                <a:moveTo>
                  <a:pt x="0" y="0"/>
                </a:moveTo>
                <a:lnTo>
                  <a:pt x="14007537" y="0"/>
                </a:lnTo>
                <a:lnTo>
                  <a:pt x="14007537" y="13990028"/>
                </a:lnTo>
                <a:lnTo>
                  <a:pt x="0" y="139900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F190FF62-6533-8CB2-4743-16674E3C2FC1}"/>
              </a:ext>
            </a:extLst>
          </p:cNvPr>
          <p:cNvGrpSpPr/>
          <p:nvPr/>
        </p:nvGrpSpPr>
        <p:grpSpPr>
          <a:xfrm rot="-5400000">
            <a:off x="16630368" y="-2702580"/>
            <a:ext cx="15354581" cy="15692160"/>
            <a:chOff x="0" y="0"/>
            <a:chExt cx="812800" cy="812800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31CCCF32-21AE-702E-0CA9-33DBE6DD45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8BACE">
                    <a:alpha val="0"/>
                  </a:srgbClr>
                </a:gs>
                <a:gs pos="100000">
                  <a:srgbClr val="38567B">
                    <a:alpha val="9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777D6B3C-6E23-DEE6-4D0B-F0393E8232A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845479" y="8497797"/>
            <a:ext cx="5096101" cy="50961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47700" cap="sq">
              <a:solidFill>
                <a:srgbClr val="78BACE">
                  <a:alpha val="7294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98968" y="-2628900"/>
            <a:ext cx="3863694" cy="3773075"/>
            <a:chOff x="0" y="0"/>
            <a:chExt cx="616238" cy="6017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6238" cy="601785"/>
            </a:xfrm>
            <a:custGeom>
              <a:avLst/>
              <a:gdLst/>
              <a:ahLst/>
              <a:cxnLst/>
              <a:rect l="l" t="t" r="r" b="b"/>
              <a:pathLst>
                <a:path w="616238" h="601785">
                  <a:moveTo>
                    <a:pt x="308119" y="0"/>
                  </a:moveTo>
                  <a:cubicBezTo>
                    <a:pt x="137950" y="0"/>
                    <a:pt x="0" y="134714"/>
                    <a:pt x="0" y="300892"/>
                  </a:cubicBezTo>
                  <a:cubicBezTo>
                    <a:pt x="0" y="467071"/>
                    <a:pt x="137950" y="601785"/>
                    <a:pt x="308119" y="601785"/>
                  </a:cubicBezTo>
                  <a:cubicBezTo>
                    <a:pt x="478288" y="601785"/>
                    <a:pt x="616238" y="467071"/>
                    <a:pt x="616238" y="300892"/>
                  </a:cubicBezTo>
                  <a:cubicBezTo>
                    <a:pt x="616238" y="134714"/>
                    <a:pt x="478288" y="0"/>
                    <a:pt x="3081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sq">
              <a:solidFill>
                <a:srgbClr val="78BACE">
                  <a:alpha val="7294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7772" y="18317"/>
              <a:ext cx="500693" cy="527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461579" y="9074595"/>
            <a:ext cx="888185" cy="349723"/>
          </a:xfrm>
          <a:custGeom>
            <a:avLst/>
            <a:gdLst/>
            <a:ahLst/>
            <a:cxnLst/>
            <a:rect l="l" t="t" r="r" b="b"/>
            <a:pathLst>
              <a:path w="888185" h="349723">
                <a:moveTo>
                  <a:pt x="0" y="0"/>
                </a:moveTo>
                <a:lnTo>
                  <a:pt x="888185" y="0"/>
                </a:lnTo>
                <a:lnTo>
                  <a:pt x="888185" y="349722"/>
                </a:lnTo>
                <a:lnTo>
                  <a:pt x="0" y="349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28700" y="723900"/>
            <a:ext cx="888185" cy="349723"/>
          </a:xfrm>
          <a:custGeom>
            <a:avLst/>
            <a:gdLst/>
            <a:ahLst/>
            <a:cxnLst/>
            <a:rect l="l" t="t" r="r" b="b"/>
            <a:pathLst>
              <a:path w="888185" h="349723">
                <a:moveTo>
                  <a:pt x="0" y="0"/>
                </a:moveTo>
                <a:lnTo>
                  <a:pt x="888185" y="0"/>
                </a:lnTo>
                <a:lnTo>
                  <a:pt x="888185" y="349723"/>
                </a:lnTo>
                <a:lnTo>
                  <a:pt x="0" y="349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08684" y="8906513"/>
            <a:ext cx="1741939" cy="685888"/>
          </a:xfrm>
          <a:custGeom>
            <a:avLst/>
            <a:gdLst/>
            <a:ahLst/>
            <a:cxnLst/>
            <a:rect l="l" t="t" r="r" b="b"/>
            <a:pathLst>
              <a:path w="1741939" h="685888">
                <a:moveTo>
                  <a:pt x="0" y="0"/>
                </a:moveTo>
                <a:lnTo>
                  <a:pt x="1741938" y="0"/>
                </a:lnTo>
                <a:lnTo>
                  <a:pt x="1741938" y="685889"/>
                </a:lnTo>
                <a:lnTo>
                  <a:pt x="0" y="685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700" y="1257300"/>
            <a:ext cx="3467099" cy="10797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5480" b="1" dirty="0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Definition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95800" y="1257300"/>
            <a:ext cx="9414615" cy="1079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5480" b="1" dirty="0">
                <a:solidFill>
                  <a:srgbClr val="78BAC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By Tom Mitchell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7751" y="2931541"/>
            <a:ext cx="8118224" cy="3735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56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 computer program learns from </a:t>
            </a:r>
            <a:r>
              <a:rPr lang="en-US" sz="30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Wingdings" panose="05000000000000000000" pitchFamily="2" charset="2"/>
              </a:rPr>
              <a:t></a:t>
            </a:r>
            <a:endParaRPr lang="en-US" sz="30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>
              <a:lnSpc>
                <a:spcPts val="4156"/>
              </a:lnSpc>
              <a:spcBef>
                <a:spcPct val="0"/>
              </a:spcBef>
            </a:pPr>
            <a:endParaRPr lang="en-US" sz="30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>
              <a:lnSpc>
                <a:spcPts val="4156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💡 Experience (E) </a:t>
            </a:r>
          </a:p>
          <a:p>
            <a:pPr>
              <a:lnSpc>
                <a:spcPts val="4156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✔ Tasks (T) </a:t>
            </a:r>
          </a:p>
          <a:p>
            <a:pPr>
              <a:lnSpc>
                <a:spcPts val="4156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📈 Performance (P)</a:t>
            </a:r>
          </a:p>
          <a:p>
            <a:pPr>
              <a:lnSpc>
                <a:spcPts val="4156"/>
              </a:lnSpc>
              <a:spcBef>
                <a:spcPct val="0"/>
              </a:spcBef>
            </a:pPr>
            <a:endParaRPr lang="en-US" sz="30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4156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Learning task = &lt;T,P,E&gt;</a:t>
            </a:r>
          </a:p>
        </p:txBody>
      </p:sp>
      <p:pic>
        <p:nvPicPr>
          <p:cNvPr id="1026" name="Picture 2" descr="A Concise Explanation of Learning Algorithms with the Mitchell Paradigm -  KDnuggets">
            <a:extLst>
              <a:ext uri="{FF2B5EF4-FFF2-40B4-BE49-F238E27FC236}">
                <a16:creationId xmlns:a16="http://schemas.microsoft.com/office/drawing/2014/main" id="{B137B40F-4CCE-AD89-C20A-2B618FF52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" t="2471" r="2195" b="20412"/>
          <a:stretch/>
        </p:blipFill>
        <p:spPr bwMode="auto">
          <a:xfrm>
            <a:off x="9372600" y="3262277"/>
            <a:ext cx="8534400" cy="3762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F4659">
                <a:alpha val="100000"/>
              </a:srgbClr>
            </a:gs>
            <a:gs pos="100000">
              <a:srgbClr val="1C1F2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15702" y="-47076"/>
            <a:ext cx="14007537" cy="13990028"/>
          </a:xfrm>
          <a:custGeom>
            <a:avLst/>
            <a:gdLst/>
            <a:ahLst/>
            <a:cxnLst/>
            <a:rect l="l" t="t" r="r" b="b"/>
            <a:pathLst>
              <a:path w="14007537" h="13990028">
                <a:moveTo>
                  <a:pt x="0" y="0"/>
                </a:moveTo>
                <a:lnTo>
                  <a:pt x="14007537" y="0"/>
                </a:lnTo>
                <a:lnTo>
                  <a:pt x="14007537" y="13990028"/>
                </a:lnTo>
                <a:lnTo>
                  <a:pt x="0" y="13990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847566" y="9090163"/>
            <a:ext cx="5096101" cy="509610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47700" cap="sq">
              <a:solidFill>
                <a:srgbClr val="78BACE">
                  <a:alpha val="7294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598968" y="-2361667"/>
            <a:ext cx="3863694" cy="3773075"/>
            <a:chOff x="0" y="0"/>
            <a:chExt cx="616238" cy="6017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6238" cy="601785"/>
            </a:xfrm>
            <a:custGeom>
              <a:avLst/>
              <a:gdLst/>
              <a:ahLst/>
              <a:cxnLst/>
              <a:rect l="l" t="t" r="r" b="b"/>
              <a:pathLst>
                <a:path w="616238" h="601785">
                  <a:moveTo>
                    <a:pt x="308119" y="0"/>
                  </a:moveTo>
                  <a:cubicBezTo>
                    <a:pt x="137950" y="0"/>
                    <a:pt x="0" y="134714"/>
                    <a:pt x="0" y="300892"/>
                  </a:cubicBezTo>
                  <a:cubicBezTo>
                    <a:pt x="0" y="467071"/>
                    <a:pt x="137950" y="601785"/>
                    <a:pt x="308119" y="601785"/>
                  </a:cubicBezTo>
                  <a:cubicBezTo>
                    <a:pt x="478288" y="601785"/>
                    <a:pt x="616238" y="467071"/>
                    <a:pt x="616238" y="300892"/>
                  </a:cubicBezTo>
                  <a:cubicBezTo>
                    <a:pt x="616238" y="134714"/>
                    <a:pt x="478288" y="0"/>
                    <a:pt x="3081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19100" cap="sq">
              <a:solidFill>
                <a:srgbClr val="78BACE">
                  <a:alpha val="7294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7772" y="18317"/>
              <a:ext cx="500693" cy="527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971506" y="9507275"/>
            <a:ext cx="888185" cy="349723"/>
          </a:xfrm>
          <a:custGeom>
            <a:avLst/>
            <a:gdLst/>
            <a:ahLst/>
            <a:cxnLst/>
            <a:rect l="l" t="t" r="r" b="b"/>
            <a:pathLst>
              <a:path w="888185" h="349723">
                <a:moveTo>
                  <a:pt x="0" y="0"/>
                </a:moveTo>
                <a:lnTo>
                  <a:pt x="888185" y="0"/>
                </a:lnTo>
                <a:lnTo>
                  <a:pt x="888185" y="349722"/>
                </a:lnTo>
                <a:lnTo>
                  <a:pt x="0" y="3497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28700" y="647700"/>
            <a:ext cx="888185" cy="349723"/>
          </a:xfrm>
          <a:custGeom>
            <a:avLst/>
            <a:gdLst/>
            <a:ahLst/>
            <a:cxnLst/>
            <a:rect l="l" t="t" r="r" b="b"/>
            <a:pathLst>
              <a:path w="888185" h="349723">
                <a:moveTo>
                  <a:pt x="0" y="0"/>
                </a:moveTo>
                <a:lnTo>
                  <a:pt x="888185" y="0"/>
                </a:lnTo>
                <a:lnTo>
                  <a:pt x="888185" y="349723"/>
                </a:lnTo>
                <a:lnTo>
                  <a:pt x="0" y="349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028699" y="1015781"/>
            <a:ext cx="10628911" cy="1032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6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Handwriting recognition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1" y="2553159"/>
            <a:ext cx="10874512" cy="1577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56"/>
              </a:lnSpc>
              <a:spcBef>
                <a:spcPct val="0"/>
              </a:spcBef>
            </a:pPr>
            <a:r>
              <a:rPr lang="en-US" sz="296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💡 Experience (E) - Dataset of </a:t>
            </a:r>
            <a:r>
              <a:rPr lang="en-US" sz="2968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handwritten words </a:t>
            </a:r>
            <a:r>
              <a:rPr lang="en-US" sz="296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with labels</a:t>
            </a:r>
          </a:p>
          <a:p>
            <a:pPr algn="l">
              <a:lnSpc>
                <a:spcPts val="4156"/>
              </a:lnSpc>
              <a:spcBef>
                <a:spcPct val="0"/>
              </a:spcBef>
            </a:pPr>
            <a:r>
              <a:rPr lang="en-US" sz="296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✔ Tasks (T) - Recognizing handwritten words in images</a:t>
            </a:r>
          </a:p>
          <a:p>
            <a:pPr algn="l">
              <a:lnSpc>
                <a:spcPts val="4156"/>
              </a:lnSpc>
              <a:spcBef>
                <a:spcPct val="0"/>
              </a:spcBef>
            </a:pPr>
            <a:r>
              <a:rPr lang="en-US" sz="296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📈 </a:t>
            </a:r>
            <a:r>
              <a:rPr lang="en-US" sz="2968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Performance </a:t>
            </a:r>
            <a:r>
              <a:rPr lang="en-US" sz="296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(</a:t>
            </a:r>
            <a:r>
              <a:rPr lang="en-US" sz="2968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</a:t>
            </a:r>
            <a:r>
              <a:rPr lang="en-US" sz="296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) -</a:t>
            </a:r>
            <a:r>
              <a:rPr lang="en-US" sz="2968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68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Percent of correctly classified words</a:t>
            </a:r>
            <a:endParaRPr lang="en-US" sz="2968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3372BC57-6B05-16FB-F8F7-37AFAE901BAF}"/>
              </a:ext>
            </a:extLst>
          </p:cNvPr>
          <p:cNvGrpSpPr/>
          <p:nvPr/>
        </p:nvGrpSpPr>
        <p:grpSpPr>
          <a:xfrm rot="-5400000">
            <a:off x="14805783" y="-1298277"/>
            <a:ext cx="15354581" cy="15692160"/>
            <a:chOff x="0" y="0"/>
            <a:chExt cx="812800" cy="812800"/>
          </a:xfrm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6883782B-4268-498F-53F7-B3CB8B1511B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8BACE">
                    <a:alpha val="0"/>
                  </a:srgbClr>
                </a:gs>
                <a:gs pos="100000">
                  <a:srgbClr val="38567B">
                    <a:alpha val="98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4">
              <a:extLst>
                <a:ext uri="{FF2B5EF4-FFF2-40B4-BE49-F238E27FC236}">
                  <a16:creationId xmlns:a16="http://schemas.microsoft.com/office/drawing/2014/main" id="{C4D11FA9-E4F8-2681-70AE-FFAFCD7EB43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2050" name="Picture 2" descr="Handwritten Digit Recognition using Machine Learning | by Himanshu Beniwal  | Medium">
            <a:extLst>
              <a:ext uri="{FF2B5EF4-FFF2-40B4-BE49-F238E27FC236}">
                <a16:creationId xmlns:a16="http://schemas.microsoft.com/office/drawing/2014/main" id="{D3B43777-16FB-FA82-C761-B35A7ED56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4143" y="1143792"/>
            <a:ext cx="4481153" cy="2866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ur Digits task requires recognition of handwritten digits.... | Download  Scientific Diagram">
            <a:extLst>
              <a:ext uri="{FF2B5EF4-FFF2-40B4-BE49-F238E27FC236}">
                <a16:creationId xmlns:a16="http://schemas.microsoft.com/office/drawing/2014/main" id="{62CB69C7-2783-CF9A-F816-C73DA0645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52" y="5294115"/>
            <a:ext cx="14429296" cy="3941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513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F4659">
                <a:alpha val="100000"/>
              </a:srgbClr>
            </a:gs>
            <a:gs pos="100000">
              <a:srgbClr val="1C1F28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11914" y="-4806162"/>
            <a:ext cx="11451639" cy="11437325"/>
          </a:xfrm>
          <a:custGeom>
            <a:avLst/>
            <a:gdLst/>
            <a:ahLst/>
            <a:cxnLst/>
            <a:rect l="l" t="t" r="r" b="b"/>
            <a:pathLst>
              <a:path w="11451639" h="11437325">
                <a:moveTo>
                  <a:pt x="0" y="0"/>
                </a:moveTo>
                <a:lnTo>
                  <a:pt x="11451639" y="0"/>
                </a:lnTo>
                <a:lnTo>
                  <a:pt x="11451639" y="11437324"/>
                </a:lnTo>
                <a:lnTo>
                  <a:pt x="0" y="11437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974264" y="-4689962"/>
            <a:ext cx="11451639" cy="11437325"/>
          </a:xfrm>
          <a:custGeom>
            <a:avLst/>
            <a:gdLst/>
            <a:ahLst/>
            <a:cxnLst/>
            <a:rect l="l" t="t" r="r" b="b"/>
            <a:pathLst>
              <a:path w="11451639" h="11437325">
                <a:moveTo>
                  <a:pt x="0" y="0"/>
                </a:moveTo>
                <a:lnTo>
                  <a:pt x="11451639" y="0"/>
                </a:lnTo>
                <a:lnTo>
                  <a:pt x="11451639" y="11437324"/>
                </a:lnTo>
                <a:lnTo>
                  <a:pt x="0" y="114373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060186" y="-8479251"/>
            <a:ext cx="14167628" cy="15226613"/>
            <a:chOff x="0" y="0"/>
            <a:chExt cx="812800" cy="8735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73554"/>
            </a:xfrm>
            <a:custGeom>
              <a:avLst/>
              <a:gdLst/>
              <a:ahLst/>
              <a:cxnLst/>
              <a:rect l="l" t="t" r="r" b="b"/>
              <a:pathLst>
                <a:path w="812800" h="873554">
                  <a:moveTo>
                    <a:pt x="406400" y="0"/>
                  </a:moveTo>
                  <a:cubicBezTo>
                    <a:pt x="181951" y="0"/>
                    <a:pt x="0" y="195552"/>
                    <a:pt x="0" y="436777"/>
                  </a:cubicBezTo>
                  <a:cubicBezTo>
                    <a:pt x="0" y="678002"/>
                    <a:pt x="181951" y="873554"/>
                    <a:pt x="406400" y="873554"/>
                  </a:cubicBezTo>
                  <a:cubicBezTo>
                    <a:pt x="630849" y="873554"/>
                    <a:pt x="812800" y="678002"/>
                    <a:pt x="812800" y="436777"/>
                  </a:cubicBezTo>
                  <a:cubicBezTo>
                    <a:pt x="812800" y="19555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BACE">
                <a:alpha val="1372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43796"/>
              <a:ext cx="660400" cy="747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821203" y="703012"/>
            <a:ext cx="8645594" cy="113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0"/>
              </a:lnSpc>
              <a:spcBef>
                <a:spcPct val="0"/>
              </a:spcBef>
            </a:pPr>
            <a:r>
              <a:rPr lang="en-US" sz="6757" b="1" dirty="0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Types Of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19084" y="1728294"/>
            <a:ext cx="10449832" cy="113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60"/>
              </a:lnSpc>
              <a:spcBef>
                <a:spcPct val="0"/>
              </a:spcBef>
            </a:pPr>
            <a:r>
              <a:rPr lang="en-US" sz="6757" b="1" dirty="0">
                <a:solidFill>
                  <a:srgbClr val="78BACE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Machine Learning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97421" y="3265680"/>
            <a:ext cx="12693158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8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Based on human supervision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8700" y="5499689"/>
            <a:ext cx="3564909" cy="3493279"/>
            <a:chOff x="0" y="0"/>
            <a:chExt cx="704518" cy="938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4518" cy="938840"/>
            </a:xfrm>
            <a:custGeom>
              <a:avLst/>
              <a:gdLst/>
              <a:ahLst/>
              <a:cxnLst/>
              <a:rect l="l" t="t" r="r" b="b"/>
              <a:pathLst>
                <a:path w="704518" h="938840">
                  <a:moveTo>
                    <a:pt x="72355" y="0"/>
                  </a:moveTo>
                  <a:lnTo>
                    <a:pt x="632162" y="0"/>
                  </a:lnTo>
                  <a:cubicBezTo>
                    <a:pt x="651352" y="0"/>
                    <a:pt x="669756" y="7623"/>
                    <a:pt x="683325" y="21192"/>
                  </a:cubicBezTo>
                  <a:cubicBezTo>
                    <a:pt x="696895" y="34762"/>
                    <a:pt x="704518" y="53166"/>
                    <a:pt x="704518" y="72355"/>
                  </a:cubicBezTo>
                  <a:lnTo>
                    <a:pt x="704518" y="866485"/>
                  </a:lnTo>
                  <a:cubicBezTo>
                    <a:pt x="704518" y="906445"/>
                    <a:pt x="672123" y="938840"/>
                    <a:pt x="632162" y="938840"/>
                  </a:cubicBezTo>
                  <a:lnTo>
                    <a:pt x="72355" y="938840"/>
                  </a:lnTo>
                  <a:cubicBezTo>
                    <a:pt x="32395" y="938840"/>
                    <a:pt x="0" y="906445"/>
                    <a:pt x="0" y="866485"/>
                  </a:cubicBezTo>
                  <a:lnTo>
                    <a:pt x="0" y="72355"/>
                  </a:lnTo>
                  <a:cubicBezTo>
                    <a:pt x="0" y="32395"/>
                    <a:pt x="32395" y="0"/>
                    <a:pt x="7235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04518" cy="976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252135" y="5491282"/>
            <a:ext cx="3564909" cy="3564658"/>
            <a:chOff x="0" y="0"/>
            <a:chExt cx="704518" cy="9388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4518" cy="938840"/>
            </a:xfrm>
            <a:custGeom>
              <a:avLst/>
              <a:gdLst/>
              <a:ahLst/>
              <a:cxnLst/>
              <a:rect l="l" t="t" r="r" b="b"/>
              <a:pathLst>
                <a:path w="704518" h="938840">
                  <a:moveTo>
                    <a:pt x="72355" y="0"/>
                  </a:moveTo>
                  <a:lnTo>
                    <a:pt x="632162" y="0"/>
                  </a:lnTo>
                  <a:cubicBezTo>
                    <a:pt x="651352" y="0"/>
                    <a:pt x="669756" y="7623"/>
                    <a:pt x="683325" y="21192"/>
                  </a:cubicBezTo>
                  <a:cubicBezTo>
                    <a:pt x="696895" y="34762"/>
                    <a:pt x="704518" y="53166"/>
                    <a:pt x="704518" y="72355"/>
                  </a:cubicBezTo>
                  <a:lnTo>
                    <a:pt x="704518" y="866485"/>
                  </a:lnTo>
                  <a:cubicBezTo>
                    <a:pt x="704518" y="906445"/>
                    <a:pt x="672123" y="938840"/>
                    <a:pt x="632162" y="938840"/>
                  </a:cubicBezTo>
                  <a:lnTo>
                    <a:pt x="72355" y="938840"/>
                  </a:lnTo>
                  <a:cubicBezTo>
                    <a:pt x="32395" y="938840"/>
                    <a:pt x="0" y="906445"/>
                    <a:pt x="0" y="866485"/>
                  </a:cubicBezTo>
                  <a:lnTo>
                    <a:pt x="0" y="72355"/>
                  </a:lnTo>
                  <a:cubicBezTo>
                    <a:pt x="0" y="32395"/>
                    <a:pt x="32395" y="0"/>
                    <a:pt x="7235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704518" cy="976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477901" y="5464000"/>
            <a:ext cx="3564909" cy="3564658"/>
            <a:chOff x="0" y="0"/>
            <a:chExt cx="704518" cy="9388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4518" cy="938840"/>
            </a:xfrm>
            <a:custGeom>
              <a:avLst/>
              <a:gdLst/>
              <a:ahLst/>
              <a:cxnLst/>
              <a:rect l="l" t="t" r="r" b="b"/>
              <a:pathLst>
                <a:path w="704518" h="938840">
                  <a:moveTo>
                    <a:pt x="72355" y="0"/>
                  </a:moveTo>
                  <a:lnTo>
                    <a:pt x="632162" y="0"/>
                  </a:lnTo>
                  <a:cubicBezTo>
                    <a:pt x="651352" y="0"/>
                    <a:pt x="669756" y="7623"/>
                    <a:pt x="683325" y="21192"/>
                  </a:cubicBezTo>
                  <a:cubicBezTo>
                    <a:pt x="696895" y="34762"/>
                    <a:pt x="704518" y="53166"/>
                    <a:pt x="704518" y="72355"/>
                  </a:cubicBezTo>
                  <a:lnTo>
                    <a:pt x="704518" y="866485"/>
                  </a:lnTo>
                  <a:cubicBezTo>
                    <a:pt x="704518" y="906445"/>
                    <a:pt x="672123" y="938840"/>
                    <a:pt x="632162" y="938840"/>
                  </a:cubicBezTo>
                  <a:lnTo>
                    <a:pt x="72355" y="938840"/>
                  </a:lnTo>
                  <a:cubicBezTo>
                    <a:pt x="32395" y="938840"/>
                    <a:pt x="0" y="906445"/>
                    <a:pt x="0" y="866485"/>
                  </a:cubicBezTo>
                  <a:lnTo>
                    <a:pt x="0" y="72355"/>
                  </a:lnTo>
                  <a:cubicBezTo>
                    <a:pt x="0" y="32395"/>
                    <a:pt x="32395" y="0"/>
                    <a:pt x="7235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704518" cy="976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651937" y="5464000"/>
            <a:ext cx="3564909" cy="3564658"/>
            <a:chOff x="0" y="0"/>
            <a:chExt cx="704518" cy="9388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4518" cy="938840"/>
            </a:xfrm>
            <a:custGeom>
              <a:avLst/>
              <a:gdLst/>
              <a:ahLst/>
              <a:cxnLst/>
              <a:rect l="l" t="t" r="r" b="b"/>
              <a:pathLst>
                <a:path w="704518" h="938840">
                  <a:moveTo>
                    <a:pt x="72355" y="0"/>
                  </a:moveTo>
                  <a:lnTo>
                    <a:pt x="632162" y="0"/>
                  </a:lnTo>
                  <a:cubicBezTo>
                    <a:pt x="651352" y="0"/>
                    <a:pt x="669756" y="7623"/>
                    <a:pt x="683325" y="21192"/>
                  </a:cubicBezTo>
                  <a:cubicBezTo>
                    <a:pt x="696895" y="34762"/>
                    <a:pt x="704518" y="53166"/>
                    <a:pt x="704518" y="72355"/>
                  </a:cubicBezTo>
                  <a:lnTo>
                    <a:pt x="704518" y="866485"/>
                  </a:lnTo>
                  <a:cubicBezTo>
                    <a:pt x="704518" y="906445"/>
                    <a:pt x="672123" y="938840"/>
                    <a:pt x="632162" y="938840"/>
                  </a:cubicBezTo>
                  <a:lnTo>
                    <a:pt x="72355" y="938840"/>
                  </a:lnTo>
                  <a:cubicBezTo>
                    <a:pt x="32395" y="938840"/>
                    <a:pt x="0" y="906445"/>
                    <a:pt x="0" y="866485"/>
                  </a:cubicBezTo>
                  <a:lnTo>
                    <a:pt x="0" y="72355"/>
                  </a:lnTo>
                  <a:cubicBezTo>
                    <a:pt x="0" y="32395"/>
                    <a:pt x="32395" y="0"/>
                    <a:pt x="7235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04518" cy="976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528885" y="4972909"/>
            <a:ext cx="1810982" cy="1810982"/>
          </a:xfrm>
          <a:custGeom>
            <a:avLst/>
            <a:gdLst/>
            <a:ahLst/>
            <a:cxnLst/>
            <a:rect l="l" t="t" r="r" b="b"/>
            <a:pathLst>
              <a:path w="1810982" h="1810982">
                <a:moveTo>
                  <a:pt x="0" y="0"/>
                </a:moveTo>
                <a:lnTo>
                  <a:pt x="1810982" y="0"/>
                </a:lnTo>
                <a:lnTo>
                  <a:pt x="1810982" y="1810982"/>
                </a:lnTo>
                <a:lnTo>
                  <a:pt x="0" y="18109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5654930" y="4972909"/>
            <a:ext cx="1810982" cy="1810982"/>
          </a:xfrm>
          <a:custGeom>
            <a:avLst/>
            <a:gdLst/>
            <a:ahLst/>
            <a:cxnLst/>
            <a:rect l="l" t="t" r="r" b="b"/>
            <a:pathLst>
              <a:path w="1810982" h="1810982">
                <a:moveTo>
                  <a:pt x="0" y="0"/>
                </a:moveTo>
                <a:lnTo>
                  <a:pt x="1810982" y="0"/>
                </a:lnTo>
                <a:lnTo>
                  <a:pt x="1810982" y="1810982"/>
                </a:lnTo>
                <a:lnTo>
                  <a:pt x="0" y="18109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9847397" y="5011009"/>
            <a:ext cx="1810982" cy="1810982"/>
          </a:xfrm>
          <a:custGeom>
            <a:avLst/>
            <a:gdLst/>
            <a:ahLst/>
            <a:cxnLst/>
            <a:rect l="l" t="t" r="r" b="b"/>
            <a:pathLst>
              <a:path w="1810982" h="1810982">
                <a:moveTo>
                  <a:pt x="0" y="0"/>
                </a:moveTo>
                <a:lnTo>
                  <a:pt x="1810982" y="0"/>
                </a:lnTo>
                <a:lnTo>
                  <a:pt x="1810982" y="1810982"/>
                </a:lnTo>
                <a:lnTo>
                  <a:pt x="0" y="18109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4021101" y="4970358"/>
            <a:ext cx="1810982" cy="1810982"/>
          </a:xfrm>
          <a:custGeom>
            <a:avLst/>
            <a:gdLst/>
            <a:ahLst/>
            <a:cxnLst/>
            <a:rect l="l" t="t" r="r" b="b"/>
            <a:pathLst>
              <a:path w="1810982" h="1810982">
                <a:moveTo>
                  <a:pt x="0" y="0"/>
                </a:moveTo>
                <a:lnTo>
                  <a:pt x="1810982" y="0"/>
                </a:lnTo>
                <a:lnTo>
                  <a:pt x="1810982" y="1810982"/>
                </a:lnTo>
                <a:lnTo>
                  <a:pt x="0" y="18109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5273110" y="7075971"/>
            <a:ext cx="349935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63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3A3E46"/>
                </a:solidFill>
                <a:latin typeface="Codec Pro Bold" panose="020B0604020202020204" charset="0"/>
                <a:ea typeface="Codec Pro Ultra-Bold"/>
                <a:cs typeface="Codec Pro Ultra-Bold"/>
                <a:sym typeface="Codec Pro Ultra-Bold"/>
              </a:rPr>
              <a:t>Unsupervised</a:t>
            </a:r>
            <a:endParaRPr lang="en-US" sz="4000" b="1" dirty="0">
              <a:solidFill>
                <a:srgbClr val="3A3E46"/>
              </a:solidFill>
              <a:latin typeface="Codec Pro Bold" panose="020B0604020202020204" charset="0"/>
              <a:ea typeface="Codec Pro Ultra-Bold"/>
              <a:cs typeface="Codec Pro Ultra-Bold"/>
              <a:sym typeface="Codec Pro Ultra-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514225" y="7102006"/>
            <a:ext cx="3528586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63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3A3E46"/>
                </a:solidFill>
                <a:latin typeface="Codec Pro Bold" panose="020B0604020202020204" charset="0"/>
                <a:ea typeface="Codec Pro Ultra-Bold"/>
                <a:cs typeface="Codec Pro Ultra-Bold"/>
                <a:sym typeface="Codec Pro Ultra-Bold"/>
              </a:rPr>
              <a:t>Semi-Supervised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651937" y="7099807"/>
            <a:ext cx="3564909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63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3A3E46"/>
                </a:solidFill>
                <a:latin typeface="Codec Pro Bold" panose="020B0604020202020204" charset="0"/>
                <a:ea typeface="Codec Pro Ultra-Bold"/>
                <a:cs typeface="Codec Pro Ultra-Bold"/>
                <a:sym typeface="Codec Pro Ultra-Bold"/>
              </a:rPr>
              <a:t>Reinforcement</a:t>
            </a:r>
            <a:endParaRPr lang="en-US" sz="2473" b="1" dirty="0">
              <a:solidFill>
                <a:srgbClr val="3A3E46"/>
              </a:solidFill>
              <a:latin typeface="Codec Pro Bold" panose="020B0604020202020204" charset="0"/>
              <a:ea typeface="Codec Pro Ultra-Bold"/>
              <a:cs typeface="Codec Pro Ultra-Bold"/>
              <a:sym typeface="Codec Pro Ultra-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921251" y="5244925"/>
            <a:ext cx="1013195" cy="1104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95"/>
              </a:lnSpc>
              <a:spcBef>
                <a:spcPct val="0"/>
              </a:spcBef>
            </a:pPr>
            <a:r>
              <a:rPr lang="en-US" sz="6568" b="1">
                <a:solidFill>
                  <a:srgbClr val="3A3E4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053824" y="5244925"/>
            <a:ext cx="1013195" cy="1104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95"/>
              </a:lnSpc>
              <a:spcBef>
                <a:spcPct val="0"/>
              </a:spcBef>
            </a:pPr>
            <a:r>
              <a:rPr lang="en-US" sz="6568" b="1">
                <a:solidFill>
                  <a:srgbClr val="3A3E4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02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53216" y="5283025"/>
            <a:ext cx="1013195" cy="1104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95"/>
              </a:lnSpc>
              <a:spcBef>
                <a:spcPct val="0"/>
              </a:spcBef>
            </a:pPr>
            <a:r>
              <a:rPr lang="en-US" sz="6568" b="1">
                <a:solidFill>
                  <a:srgbClr val="3A3E4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295728" y="5264286"/>
            <a:ext cx="1253201" cy="1104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95"/>
              </a:lnSpc>
              <a:spcBef>
                <a:spcPct val="0"/>
              </a:spcBef>
            </a:pPr>
            <a:r>
              <a:rPr lang="en-US" sz="6568" b="1" dirty="0">
                <a:solidFill>
                  <a:srgbClr val="3A3E4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04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4361833" y="-3518489"/>
            <a:ext cx="7205986" cy="7036978"/>
            <a:chOff x="0" y="0"/>
            <a:chExt cx="616238" cy="60178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16238" cy="601785"/>
            </a:xfrm>
            <a:custGeom>
              <a:avLst/>
              <a:gdLst/>
              <a:ahLst/>
              <a:cxnLst/>
              <a:rect l="l" t="t" r="r" b="b"/>
              <a:pathLst>
                <a:path w="616238" h="601785">
                  <a:moveTo>
                    <a:pt x="308119" y="0"/>
                  </a:moveTo>
                  <a:cubicBezTo>
                    <a:pt x="137950" y="0"/>
                    <a:pt x="0" y="134714"/>
                    <a:pt x="0" y="300892"/>
                  </a:cubicBezTo>
                  <a:cubicBezTo>
                    <a:pt x="0" y="467071"/>
                    <a:pt x="137950" y="601785"/>
                    <a:pt x="308119" y="601785"/>
                  </a:cubicBezTo>
                  <a:cubicBezTo>
                    <a:pt x="478288" y="601785"/>
                    <a:pt x="616238" y="467071"/>
                    <a:pt x="616238" y="300892"/>
                  </a:cubicBezTo>
                  <a:cubicBezTo>
                    <a:pt x="616238" y="134714"/>
                    <a:pt x="478288" y="0"/>
                    <a:pt x="3081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23900" cap="sq">
              <a:solidFill>
                <a:srgbClr val="78BACE">
                  <a:alpha val="7294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57772" y="18317"/>
              <a:ext cx="500693" cy="527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4710313" y="1881761"/>
            <a:ext cx="1765905" cy="695325"/>
          </a:xfrm>
          <a:custGeom>
            <a:avLst/>
            <a:gdLst/>
            <a:ahLst/>
            <a:cxnLst/>
            <a:rect l="l" t="t" r="r" b="b"/>
            <a:pathLst>
              <a:path w="1765905" h="695325">
                <a:moveTo>
                  <a:pt x="0" y="0"/>
                </a:moveTo>
                <a:lnTo>
                  <a:pt x="1765906" y="0"/>
                </a:lnTo>
                <a:lnTo>
                  <a:pt x="1765906" y="695325"/>
                </a:lnTo>
                <a:lnTo>
                  <a:pt x="0" y="695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7" name="Group 37"/>
          <p:cNvGrpSpPr/>
          <p:nvPr/>
        </p:nvGrpSpPr>
        <p:grpSpPr>
          <a:xfrm>
            <a:off x="-3280133" y="-3783840"/>
            <a:ext cx="7205986" cy="7036978"/>
            <a:chOff x="0" y="0"/>
            <a:chExt cx="616238" cy="60178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16238" cy="601785"/>
            </a:xfrm>
            <a:custGeom>
              <a:avLst/>
              <a:gdLst/>
              <a:ahLst/>
              <a:cxnLst/>
              <a:rect l="l" t="t" r="r" b="b"/>
              <a:pathLst>
                <a:path w="616238" h="601785">
                  <a:moveTo>
                    <a:pt x="308119" y="0"/>
                  </a:moveTo>
                  <a:cubicBezTo>
                    <a:pt x="137950" y="0"/>
                    <a:pt x="0" y="134714"/>
                    <a:pt x="0" y="300892"/>
                  </a:cubicBezTo>
                  <a:cubicBezTo>
                    <a:pt x="0" y="467071"/>
                    <a:pt x="137950" y="601785"/>
                    <a:pt x="308119" y="601785"/>
                  </a:cubicBezTo>
                  <a:cubicBezTo>
                    <a:pt x="478288" y="601785"/>
                    <a:pt x="616238" y="467071"/>
                    <a:pt x="616238" y="300892"/>
                  </a:cubicBezTo>
                  <a:cubicBezTo>
                    <a:pt x="616238" y="134714"/>
                    <a:pt x="478288" y="0"/>
                    <a:pt x="3081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23900" cap="sq">
              <a:solidFill>
                <a:srgbClr val="78BACE">
                  <a:alpha val="7294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57772" y="18317"/>
              <a:ext cx="500693" cy="527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2004492" y="1774209"/>
            <a:ext cx="1765905" cy="695325"/>
          </a:xfrm>
          <a:custGeom>
            <a:avLst/>
            <a:gdLst/>
            <a:ahLst/>
            <a:cxnLst/>
            <a:rect l="l" t="t" r="r" b="b"/>
            <a:pathLst>
              <a:path w="1765905" h="695325">
                <a:moveTo>
                  <a:pt x="0" y="0"/>
                </a:moveTo>
                <a:lnTo>
                  <a:pt x="1765905" y="0"/>
                </a:lnTo>
                <a:lnTo>
                  <a:pt x="1765905" y="695326"/>
                </a:lnTo>
                <a:lnTo>
                  <a:pt x="0" y="6953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6625371" y="9417808"/>
            <a:ext cx="947242" cy="130246"/>
          </a:xfrm>
          <a:custGeom>
            <a:avLst/>
            <a:gdLst/>
            <a:ahLst/>
            <a:cxnLst/>
            <a:rect l="l" t="t" r="r" b="b"/>
            <a:pathLst>
              <a:path w="947242" h="130246">
                <a:moveTo>
                  <a:pt x="0" y="0"/>
                </a:moveTo>
                <a:lnTo>
                  <a:pt x="947242" y="0"/>
                </a:lnTo>
                <a:lnTo>
                  <a:pt x="947242" y="130246"/>
                </a:lnTo>
                <a:lnTo>
                  <a:pt x="0" y="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1028700" y="9352685"/>
            <a:ext cx="947242" cy="130246"/>
          </a:xfrm>
          <a:custGeom>
            <a:avLst/>
            <a:gdLst/>
            <a:ahLst/>
            <a:cxnLst/>
            <a:rect l="l" t="t" r="r" b="b"/>
            <a:pathLst>
              <a:path w="947242" h="130246">
                <a:moveTo>
                  <a:pt x="0" y="0"/>
                </a:moveTo>
                <a:lnTo>
                  <a:pt x="947242" y="0"/>
                </a:lnTo>
                <a:lnTo>
                  <a:pt x="947242" y="130246"/>
                </a:lnTo>
                <a:lnTo>
                  <a:pt x="0" y="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1028700" y="7063906"/>
            <a:ext cx="3588509" cy="457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63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3A3E46"/>
                </a:solidFill>
                <a:latin typeface="Codec Pro Bold" panose="020B0604020202020204" charset="0"/>
                <a:ea typeface="Codec Pro Ultra-Bold"/>
                <a:cs typeface="Codec Pro Ultra-Bold"/>
                <a:sym typeface="Codec Pro Ultra-Bold"/>
              </a:rPr>
              <a:t>Supervised</a:t>
            </a:r>
            <a:endParaRPr lang="en-US" sz="3600" b="1" dirty="0">
              <a:solidFill>
                <a:srgbClr val="3A3E46"/>
              </a:solidFill>
              <a:latin typeface="Codec Pro Bold" panose="020B0604020202020204" charset="0"/>
              <a:ea typeface="Codec Pro Ultra-Bold"/>
              <a:cs typeface="Codec Pro Ultra-Bold"/>
              <a:sym typeface="Codec Pro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1402361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87528" y="0"/>
            <a:ext cx="10600467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8"/>
          <p:cNvSpPr txBox="1"/>
          <p:nvPr/>
        </p:nvSpPr>
        <p:spPr>
          <a:xfrm>
            <a:off x="686281" y="445329"/>
            <a:ext cx="6995702" cy="2576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+mj-lt"/>
                <a:ea typeface="+mj-ea"/>
                <a:cs typeface="+mj-cs"/>
              </a:rPr>
              <a:t>Supervised Learning</a:t>
            </a:r>
            <a:endParaRPr lang="en-US" sz="6000" b="1" dirty="0">
              <a:latin typeface="+mj-lt"/>
              <a:ea typeface="+mj-ea"/>
              <a:cs typeface="+mj-cs"/>
              <a:sym typeface="Codec Pro Ultra-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59235" y="2849495"/>
            <a:ext cx="9213462" cy="5614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ea typeface="+mn-lt"/>
                <a:cs typeface="+mn-lt"/>
              </a:rPr>
              <a:t>A type of machine learning where a model learns from labeled data.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ea typeface="+mn-lt"/>
                <a:cs typeface="+mn-lt"/>
              </a:rPr>
              <a:t>The model is given an input and the correct output so it can learn the pattern. After training, the model can make predictions on new data.</a:t>
            </a:r>
            <a:endParaRPr lang="en-US" sz="3000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3000" dirty="0">
              <a:cs typeface="Calibri"/>
            </a:endParaRPr>
          </a:p>
          <a:p>
            <a:r>
              <a:rPr lang="en-US" sz="3000" dirty="0">
                <a:cs typeface="Calibri"/>
              </a:rPr>
              <a:t>Two types: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ea typeface="+mn-lt"/>
                <a:cs typeface="+mn-lt"/>
              </a:rPr>
              <a:t>Classification: Predicts categories.</a:t>
            </a:r>
            <a:endParaRPr lang="en-US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ea typeface="+mn-lt"/>
                <a:cs typeface="+mn-lt"/>
              </a:rPr>
              <a:t>Regression: Predicts numbers.</a:t>
            </a:r>
            <a:endParaRPr lang="en-US" sz="3000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3000" dirty="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cs typeface="Calibri"/>
            </a:endParaRP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000" dirty="0">
              <a:cs typeface="Calibri"/>
            </a:endParaRPr>
          </a:p>
        </p:txBody>
      </p:sp>
      <p:pic>
        <p:nvPicPr>
          <p:cNvPr id="9" name="Picture 8" descr="Supervised Learning: Types and Techniques | BotPenguin">
            <a:extLst>
              <a:ext uri="{FF2B5EF4-FFF2-40B4-BE49-F238E27FC236}">
                <a16:creationId xmlns:a16="http://schemas.microsoft.com/office/drawing/2014/main" id="{6DB2A255-A307-8E3B-F185-FD9434F5CE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4" t="21212" r="3699" b="2195"/>
          <a:stretch/>
        </p:blipFill>
        <p:spPr>
          <a:xfrm>
            <a:off x="10416655" y="2068346"/>
            <a:ext cx="7339079" cy="5888920"/>
          </a:xfrm>
          <a:prstGeom prst="rect">
            <a:avLst/>
          </a:prstGeom>
        </p:spPr>
      </p:pic>
      <p:pic>
        <p:nvPicPr>
          <p:cNvPr id="12" name="Picture 11" descr="AI robot hand, innovation in the future of technology 27298193 PNG">
            <a:extLst>
              <a:ext uri="{FF2B5EF4-FFF2-40B4-BE49-F238E27FC236}">
                <a16:creationId xmlns:a16="http://schemas.microsoft.com/office/drawing/2014/main" id="{78502D0A-A1F4-E536-E7F7-0B9CAD618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1623" y="7780931"/>
            <a:ext cx="2743200" cy="2743200"/>
          </a:xfrm>
          <a:prstGeom prst="rect">
            <a:avLst/>
          </a:prstGeom>
        </p:spPr>
      </p:pic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DBE1C65-9D4D-50CD-BB3C-5BC756E21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16" y="9313691"/>
            <a:ext cx="2358447" cy="7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72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87528" y="0"/>
            <a:ext cx="10600467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8"/>
          <p:cNvSpPr txBox="1"/>
          <p:nvPr/>
        </p:nvSpPr>
        <p:spPr>
          <a:xfrm>
            <a:off x="8243729" y="394150"/>
            <a:ext cx="8292239" cy="2576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+mj-lt"/>
                <a:ea typeface="+mj-ea"/>
                <a:cs typeface="+mj-cs"/>
              </a:rPr>
              <a:t>Unsupervised Learning</a:t>
            </a:r>
            <a:endParaRPr lang="en-US" sz="6000" b="1" dirty="0">
              <a:latin typeface="+mj-lt"/>
              <a:ea typeface="+mj-ea"/>
              <a:cs typeface="+mj-cs"/>
              <a:sym typeface="Codec Pro Ultra-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243728" y="2951853"/>
            <a:ext cx="9759372" cy="5545905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cs typeface="Calibri"/>
              </a:rPr>
              <a:t> A type of machine learning where a model learns from unlabeled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cs typeface="Calibri"/>
              </a:rPr>
              <a:t> The model is given input data but no correct output, so it identifies hidden patterns or groupings on its own.</a:t>
            </a:r>
            <a:endParaRPr lang="en-US" sz="320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cs typeface="Calibri"/>
              </a:rPr>
              <a:t>Typically used when labeled data is unavailable or scarce but we still want to understand the data structure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dirty="0">
              <a:cs typeface="Calibri"/>
            </a:endParaRPr>
          </a:p>
        </p:txBody>
      </p:sp>
      <p:pic>
        <p:nvPicPr>
          <p:cNvPr id="14" name="Picture 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DBE1C65-9D4D-50CD-BB3C-5BC756E21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8360" y="9504705"/>
            <a:ext cx="2358447" cy="776290"/>
          </a:xfrm>
          <a:prstGeom prst="rect">
            <a:avLst/>
          </a:prstGeom>
        </p:spPr>
      </p:pic>
      <p:pic>
        <p:nvPicPr>
          <p:cNvPr id="8" name="Picture 7" descr="What Is Unsupervised Learning? - Eastgate Software">
            <a:extLst>
              <a:ext uri="{FF2B5EF4-FFF2-40B4-BE49-F238E27FC236}">
                <a16:creationId xmlns:a16="http://schemas.microsoft.com/office/drawing/2014/main" id="{4619177B-BC5B-2A3C-2758-DD8F117D38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3" t="408" r="2890"/>
          <a:stretch/>
        </p:blipFill>
        <p:spPr>
          <a:xfrm>
            <a:off x="631210" y="2951329"/>
            <a:ext cx="7070536" cy="4384416"/>
          </a:xfrm>
          <a:prstGeom prst="rect">
            <a:avLst/>
          </a:prstGeom>
        </p:spPr>
      </p:pic>
      <p:sp>
        <p:nvSpPr>
          <p:cNvPr id="11" name="Freeform 3">
            <a:extLst>
              <a:ext uri="{FF2B5EF4-FFF2-40B4-BE49-F238E27FC236}">
                <a16:creationId xmlns:a16="http://schemas.microsoft.com/office/drawing/2014/main" id="{DE0D34C2-5A8D-2782-61CC-C9EC9FC58735}"/>
              </a:ext>
            </a:extLst>
          </p:cNvPr>
          <p:cNvSpPr/>
          <p:nvPr/>
        </p:nvSpPr>
        <p:spPr>
          <a:xfrm>
            <a:off x="3020428" y="-817410"/>
            <a:ext cx="11451639" cy="11437325"/>
          </a:xfrm>
          <a:custGeom>
            <a:avLst/>
            <a:gdLst/>
            <a:ahLst/>
            <a:cxnLst/>
            <a:rect l="l" t="t" r="r" b="b"/>
            <a:pathLst>
              <a:path w="11451639" h="11437325">
                <a:moveTo>
                  <a:pt x="0" y="0"/>
                </a:moveTo>
                <a:lnTo>
                  <a:pt x="11451639" y="0"/>
                </a:lnTo>
                <a:lnTo>
                  <a:pt x="11451639" y="11437324"/>
                </a:lnTo>
                <a:lnTo>
                  <a:pt x="0" y="11437324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01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4592</TotalTime>
  <Words>695</Words>
  <Application>Microsoft Office PowerPoint</Application>
  <PresentationFormat>Custom</PresentationFormat>
  <Paragraphs>124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Codec Pro Bold</vt:lpstr>
      <vt:lpstr>Codec Pro Ultra-Bold</vt:lpstr>
      <vt:lpstr>Codec Pro</vt:lpstr>
      <vt:lpstr>Arial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1 Introduction to ML Draft 2</dc:title>
  <dc:creator>Roose</dc:creator>
  <cp:lastModifiedBy>Vraj Patel</cp:lastModifiedBy>
  <cp:revision>22</cp:revision>
  <dcterms:created xsi:type="dcterms:W3CDTF">2006-08-16T00:00:00Z</dcterms:created>
  <dcterms:modified xsi:type="dcterms:W3CDTF">2024-10-09T20:44:43Z</dcterms:modified>
  <dc:identifier>DAGSfG_52RY</dc:identifier>
</cp:coreProperties>
</file>